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9" r:id="rId3"/>
    <p:sldId id="257" r:id="rId4"/>
    <p:sldId id="258" r:id="rId5"/>
    <p:sldId id="260" r:id="rId6"/>
    <p:sldId id="285" r:id="rId7"/>
    <p:sldId id="261" r:id="rId8"/>
    <p:sldId id="262" r:id="rId9"/>
    <p:sldId id="263" r:id="rId10"/>
    <p:sldId id="264" r:id="rId11"/>
    <p:sldId id="265" r:id="rId12"/>
    <p:sldId id="266" r:id="rId13"/>
    <p:sldId id="267" r:id="rId14"/>
    <p:sldId id="268" r:id="rId15"/>
    <p:sldId id="269" r:id="rId16"/>
    <p:sldId id="271" r:id="rId17"/>
    <p:sldId id="273" r:id="rId18"/>
    <p:sldId id="277" r:id="rId19"/>
    <p:sldId id="276" r:id="rId20"/>
    <p:sldId id="278" r:id="rId21"/>
    <p:sldId id="279" r:id="rId22"/>
    <p:sldId id="280" r:id="rId23"/>
    <p:sldId id="281" r:id="rId24"/>
    <p:sldId id="282" r:id="rId25"/>
    <p:sldId id="283" r:id="rId26"/>
    <p:sldId id="284" r:id="rId27"/>
    <p:sldId id="286" r:id="rId28"/>
    <p:sldId id="287" r:id="rId29"/>
    <p:sldId id="288" r:id="rId3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18" autoAdjust="0"/>
    <p:restoredTop sz="94660"/>
  </p:normalViewPr>
  <p:slideViewPr>
    <p:cSldViewPr>
      <p:cViewPr>
        <p:scale>
          <a:sx n="75" d="100"/>
          <a:sy n="75" d="100"/>
        </p:scale>
        <p:origin x="-119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30309369-692E-4486-AEA5-88BE2D12097A}" type="datetimeFigureOut">
              <a:rPr lang="en-US" smtClean="0"/>
              <a:pPr/>
              <a:t>5/25/2014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6ECDAD93-7348-4022-B9E5-9488BCC7217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DAD93-7348-4022-B9E5-9488BCC721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DAD93-7348-4022-B9E5-9488BCC72172}"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3400"/>
            <a:ext cx="9144000" cy="3429000"/>
          </a:xfrm>
        </p:spPr>
        <p:txBody>
          <a:bodyPr>
            <a:noAutofit/>
          </a:bodyPr>
          <a:lstStyle/>
          <a:p>
            <a:r>
              <a:rPr lang="en-US" sz="4800" b="1" i="1" dirty="0" smtClean="0">
                <a:latin typeface="Cambria" pitchFamily="18" charset="0"/>
              </a:rPr>
              <a:t>IMPORTANT PROVISIONS </a:t>
            </a:r>
            <a:r>
              <a:rPr lang="en-US" sz="6000" b="1" i="1" dirty="0" smtClean="0">
                <a:latin typeface="Cambria" pitchFamily="18" charset="0"/>
              </a:rPr>
              <a:t>	</a:t>
            </a:r>
            <a:br>
              <a:rPr lang="en-US" sz="6000" b="1" i="1" dirty="0" smtClean="0">
                <a:latin typeface="Cambria" pitchFamily="18" charset="0"/>
              </a:rPr>
            </a:br>
            <a:r>
              <a:rPr lang="en-US" sz="6000" b="1" i="1" dirty="0" smtClean="0">
                <a:latin typeface="Cambria" pitchFamily="18" charset="0"/>
              </a:rPr>
              <a:t>OF </a:t>
            </a:r>
            <a:br>
              <a:rPr lang="en-US" sz="6000" b="1" i="1" dirty="0" smtClean="0">
                <a:latin typeface="Cambria" pitchFamily="18" charset="0"/>
              </a:rPr>
            </a:br>
            <a:r>
              <a:rPr lang="en-US" sz="4800" b="1" i="1" dirty="0" smtClean="0">
                <a:latin typeface="Cambria" pitchFamily="18" charset="0"/>
              </a:rPr>
              <a:t>POSTAL BALLOT &amp; E-VOTING</a:t>
            </a:r>
            <a:endParaRPr lang="en-US" sz="4800" b="1" i="1" dirty="0">
              <a:latin typeface="Cambria" pitchFamily="18" charset="0"/>
            </a:endParaRPr>
          </a:p>
        </p:txBody>
      </p:sp>
      <p:sp>
        <p:nvSpPr>
          <p:cNvPr id="4" name="Subtitle 2"/>
          <p:cNvSpPr>
            <a:spLocks noGrp="1"/>
          </p:cNvSpPr>
          <p:nvPr>
            <p:ph type="subTitle" idx="1"/>
          </p:nvPr>
        </p:nvSpPr>
        <p:spPr>
          <a:xfrm>
            <a:off x="838200" y="4114800"/>
            <a:ext cx="7086600" cy="1752600"/>
          </a:xfrm>
        </p:spPr>
        <p:txBody>
          <a:bodyPr>
            <a:normAutofit fontScale="25000" lnSpcReduction="20000"/>
          </a:bodyPr>
          <a:lstStyle/>
          <a:p>
            <a:r>
              <a:rPr lang="en-US" sz="5100" b="1" dirty="0" smtClean="0">
                <a:solidFill>
                  <a:schemeClr val="tx1"/>
                </a:solidFill>
                <a:latin typeface="Cambria" pitchFamily="18" charset="0"/>
              </a:rPr>
              <a:t>BY: DHRUMIL M. SHAH &amp; CO.</a:t>
            </a:r>
          </a:p>
          <a:p>
            <a:pPr>
              <a:lnSpc>
                <a:spcPct val="170000"/>
              </a:lnSpc>
            </a:pPr>
            <a:r>
              <a:rPr lang="en-US" sz="4800" b="1" dirty="0" err="1" smtClean="0">
                <a:solidFill>
                  <a:schemeClr val="tx1"/>
                </a:solidFill>
                <a:latin typeface="Cambria" pitchFamily="18" charset="0"/>
              </a:rPr>
              <a:t>Practising</a:t>
            </a:r>
            <a:r>
              <a:rPr lang="en-US" sz="4800" b="1" dirty="0" smtClean="0">
                <a:solidFill>
                  <a:schemeClr val="tx1"/>
                </a:solidFill>
                <a:latin typeface="Cambria" pitchFamily="18" charset="0"/>
              </a:rPr>
              <a:t> Company Secretaries,  </a:t>
            </a:r>
            <a:r>
              <a:rPr lang="en-US" sz="4800" b="1" dirty="0">
                <a:solidFill>
                  <a:schemeClr val="tx1"/>
                </a:solidFill>
                <a:latin typeface="Cambria" pitchFamily="18" charset="0"/>
              </a:rPr>
              <a:t>Trade Marks </a:t>
            </a:r>
            <a:r>
              <a:rPr lang="en-US" sz="4800" b="1" dirty="0" smtClean="0">
                <a:solidFill>
                  <a:schemeClr val="tx1"/>
                </a:solidFill>
                <a:latin typeface="Cambria" pitchFamily="18" charset="0"/>
              </a:rPr>
              <a:t>Agent</a:t>
            </a:r>
            <a:br>
              <a:rPr lang="en-US" sz="4800" b="1" dirty="0" smtClean="0">
                <a:solidFill>
                  <a:schemeClr val="tx1"/>
                </a:solidFill>
                <a:latin typeface="Cambria" pitchFamily="18" charset="0"/>
              </a:rPr>
            </a:br>
            <a:r>
              <a:rPr lang="en-US" sz="4800" b="1" dirty="0" smtClean="0">
                <a:solidFill>
                  <a:schemeClr val="tx1"/>
                </a:solidFill>
                <a:latin typeface="Cambria" pitchFamily="18" charset="0"/>
              </a:rPr>
              <a:t>ADD</a:t>
            </a:r>
            <a:r>
              <a:rPr lang="en-US" sz="4800" b="1" dirty="0">
                <a:solidFill>
                  <a:schemeClr val="tx1"/>
                </a:solidFill>
                <a:latin typeface="Cambria" pitchFamily="18" charset="0"/>
              </a:rPr>
              <a:t>: R-2 / 710</a:t>
            </a:r>
            <a:r>
              <a:rPr lang="en-US" sz="4800" b="1" dirty="0" smtClean="0">
                <a:solidFill>
                  <a:schemeClr val="tx1"/>
                </a:solidFill>
                <a:latin typeface="Cambria" pitchFamily="18" charset="0"/>
              </a:rPr>
              <a:t>| Golden </a:t>
            </a:r>
            <a:r>
              <a:rPr lang="en-US" sz="4800" b="1" dirty="0">
                <a:solidFill>
                  <a:schemeClr val="tx1"/>
                </a:solidFill>
                <a:latin typeface="Cambria" pitchFamily="18" charset="0"/>
              </a:rPr>
              <a:t>Building | </a:t>
            </a:r>
            <a:r>
              <a:rPr lang="en-US" sz="4800" b="1" dirty="0" err="1">
                <a:solidFill>
                  <a:schemeClr val="tx1"/>
                </a:solidFill>
                <a:latin typeface="Cambria" pitchFamily="18" charset="0"/>
              </a:rPr>
              <a:t>Garodia</a:t>
            </a:r>
            <a:r>
              <a:rPr lang="en-US" sz="4800" b="1" dirty="0">
                <a:solidFill>
                  <a:schemeClr val="tx1"/>
                </a:solidFill>
                <a:latin typeface="Cambria" pitchFamily="18" charset="0"/>
              </a:rPr>
              <a:t> Nagar| </a:t>
            </a:r>
            <a:br>
              <a:rPr lang="en-US" sz="4800" b="1" dirty="0">
                <a:solidFill>
                  <a:schemeClr val="tx1"/>
                </a:solidFill>
                <a:latin typeface="Cambria" pitchFamily="18" charset="0"/>
              </a:rPr>
            </a:br>
            <a:r>
              <a:rPr lang="en-US" sz="4800" b="1" dirty="0">
                <a:solidFill>
                  <a:schemeClr val="tx1"/>
                </a:solidFill>
                <a:latin typeface="Cambria" pitchFamily="18" charset="0"/>
              </a:rPr>
              <a:t>Nr. Orbit Tower</a:t>
            </a:r>
            <a:r>
              <a:rPr lang="en-US" sz="4800" b="1" dirty="0" smtClean="0">
                <a:solidFill>
                  <a:schemeClr val="tx1"/>
                </a:solidFill>
                <a:latin typeface="Cambria" pitchFamily="18" charset="0"/>
              </a:rPr>
              <a:t>| </a:t>
            </a:r>
            <a:r>
              <a:rPr lang="en-US" sz="4800" b="1" dirty="0" err="1" smtClean="0">
                <a:solidFill>
                  <a:schemeClr val="tx1"/>
                </a:solidFill>
                <a:latin typeface="Cambria" pitchFamily="18" charset="0"/>
              </a:rPr>
              <a:t>Ghatkopar</a:t>
            </a:r>
            <a:r>
              <a:rPr lang="en-US" sz="4800" b="1" dirty="0" smtClean="0">
                <a:solidFill>
                  <a:schemeClr val="tx1"/>
                </a:solidFill>
                <a:latin typeface="Cambria" pitchFamily="18" charset="0"/>
              </a:rPr>
              <a:t> </a:t>
            </a:r>
            <a:r>
              <a:rPr lang="en-US" sz="4800" b="1" dirty="0">
                <a:solidFill>
                  <a:schemeClr val="tx1"/>
                </a:solidFill>
                <a:latin typeface="Cambria" pitchFamily="18" charset="0"/>
              </a:rPr>
              <a:t>(E</a:t>
            </a:r>
            <a:r>
              <a:rPr lang="en-US" sz="4800" b="1" dirty="0" smtClean="0">
                <a:solidFill>
                  <a:schemeClr val="tx1"/>
                </a:solidFill>
                <a:latin typeface="Cambria" pitchFamily="18" charset="0"/>
              </a:rPr>
              <a:t>)| Mumbai </a:t>
            </a:r>
            <a:r>
              <a:rPr lang="en-US" sz="4800" b="1" dirty="0">
                <a:solidFill>
                  <a:schemeClr val="tx1"/>
                </a:solidFill>
                <a:latin typeface="Cambria" pitchFamily="18" charset="0"/>
              </a:rPr>
              <a:t>-400077</a:t>
            </a:r>
            <a:br>
              <a:rPr lang="en-US" sz="4800" b="1" dirty="0">
                <a:solidFill>
                  <a:schemeClr val="tx1"/>
                </a:solidFill>
                <a:latin typeface="Cambria" pitchFamily="18" charset="0"/>
              </a:rPr>
            </a:br>
            <a:r>
              <a:rPr lang="en-US" sz="4800" b="1" dirty="0" smtClean="0">
                <a:solidFill>
                  <a:schemeClr val="tx1"/>
                </a:solidFill>
                <a:latin typeface="Cambria" pitchFamily="18" charset="0"/>
              </a:rPr>
              <a:t>Mob:9820177898|LL</a:t>
            </a:r>
            <a:r>
              <a:rPr lang="en-US" sz="4800" b="1" dirty="0">
                <a:solidFill>
                  <a:schemeClr val="tx1"/>
                </a:solidFill>
                <a:latin typeface="Cambria" pitchFamily="18" charset="0"/>
              </a:rPr>
              <a:t>: </a:t>
            </a:r>
            <a:r>
              <a:rPr lang="en-US" sz="4800" b="1" dirty="0" smtClean="0">
                <a:solidFill>
                  <a:schemeClr val="tx1"/>
                </a:solidFill>
                <a:latin typeface="Cambria" pitchFamily="18" charset="0"/>
              </a:rPr>
              <a:t>2232555760</a:t>
            </a:r>
            <a:r>
              <a:rPr lang="en-US" sz="4800" b="1" dirty="0">
                <a:solidFill>
                  <a:schemeClr val="tx1"/>
                </a:solidFill>
                <a:latin typeface="Cambria" pitchFamily="18" charset="0"/>
              </a:rPr>
              <a:t>| </a:t>
            </a:r>
            <a:endParaRPr lang="en-US" sz="4800" b="1" dirty="0" smtClean="0">
              <a:solidFill>
                <a:schemeClr val="tx1"/>
              </a:solidFill>
              <a:latin typeface="Cambria" pitchFamily="18" charset="0"/>
            </a:endParaRPr>
          </a:p>
          <a:p>
            <a:pPr>
              <a:lnSpc>
                <a:spcPct val="170000"/>
              </a:lnSpc>
            </a:pPr>
            <a:r>
              <a:rPr lang="en-US" sz="4800" b="1" dirty="0" smtClean="0">
                <a:solidFill>
                  <a:schemeClr val="tx1"/>
                </a:solidFill>
                <a:latin typeface="Cambria" pitchFamily="18" charset="0"/>
              </a:rPr>
              <a:t>www.dmshah.in | Email Id: cs@dmshah.in</a:t>
            </a:r>
            <a:endParaRPr lang="en-US" sz="4800" b="1"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066800"/>
            <a:ext cx="9144000" cy="3429000"/>
          </a:xfrm>
        </p:spPr>
        <p:txBody>
          <a:bodyPr>
            <a:noAutofit/>
          </a:bodyPr>
          <a:lstStyle/>
          <a:p>
            <a:r>
              <a:rPr lang="en-US" sz="8800" b="1" dirty="0" smtClean="0">
                <a:latin typeface="Cambria" pitchFamily="18" charset="0"/>
              </a:rPr>
              <a:t>POSTAL BALLOT</a:t>
            </a:r>
            <a:endParaRPr lang="en-US" sz="8800" b="1" dirty="0">
              <a:latin typeface="Cambria" pitchFamily="18" charset="0"/>
            </a:endParaRPr>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400" b="1" dirty="0" smtClean="0">
                <a:latin typeface="Cambria" pitchFamily="18" charset="0"/>
              </a:rPr>
              <a:t>The following items of business shall be transacted only by means of voting through a postal ballot.</a:t>
            </a:r>
            <a:endParaRPr lang="en-US" sz="2400" b="1" dirty="0">
              <a:latin typeface="Cambria" pitchFamily="18" charset="0"/>
            </a:endParaRPr>
          </a:p>
        </p:txBody>
      </p:sp>
      <p:sp>
        <p:nvSpPr>
          <p:cNvPr id="3" name="Content Placeholder 2"/>
          <p:cNvSpPr>
            <a:spLocks noGrp="1"/>
          </p:cNvSpPr>
          <p:nvPr>
            <p:ph idx="1"/>
          </p:nvPr>
        </p:nvSpPr>
        <p:spPr>
          <a:xfrm>
            <a:off x="381000" y="1219200"/>
            <a:ext cx="8229600" cy="4525963"/>
          </a:xfrm>
        </p:spPr>
        <p:txBody>
          <a:bodyPr>
            <a:noAutofit/>
          </a:bodyPr>
          <a:lstStyle/>
          <a:p>
            <a:r>
              <a:rPr lang="en-US" sz="1800" dirty="0" smtClean="0">
                <a:latin typeface="Cambria" pitchFamily="18" charset="0"/>
              </a:rPr>
              <a:t> </a:t>
            </a:r>
            <a:r>
              <a:rPr lang="en-US" sz="1800" b="1" dirty="0" smtClean="0">
                <a:latin typeface="Cambria" pitchFamily="18" charset="0"/>
              </a:rPr>
              <a:t>Alteration of the objects clause </a:t>
            </a:r>
            <a:r>
              <a:rPr lang="en-US" sz="1800" dirty="0" smtClean="0">
                <a:latin typeface="Cambria" pitchFamily="18" charset="0"/>
              </a:rPr>
              <a:t>of the memorandum and in the case of the company in existence immediately before the commencement of the Act, alteration of the main objects of the memorandum; </a:t>
            </a:r>
          </a:p>
          <a:p>
            <a:pPr>
              <a:buNone/>
            </a:pPr>
            <a:endParaRPr lang="en-US" sz="1800" dirty="0" smtClean="0">
              <a:latin typeface="Cambria" pitchFamily="18" charset="0"/>
            </a:endParaRPr>
          </a:p>
          <a:p>
            <a:r>
              <a:rPr lang="en-US" sz="1800" b="1" dirty="0" smtClean="0">
                <a:latin typeface="Cambria" pitchFamily="18" charset="0"/>
              </a:rPr>
              <a:t>Alteration of articles of association </a:t>
            </a:r>
            <a:r>
              <a:rPr lang="en-US" sz="1800" dirty="0" smtClean="0">
                <a:latin typeface="Cambria" pitchFamily="18" charset="0"/>
              </a:rPr>
              <a:t>in relation to insertion or removal of provisions which, under sub-section (68) of section 2, are required to be included in the articles of a company in order to constitute it a private company; </a:t>
            </a:r>
          </a:p>
          <a:p>
            <a:pPr>
              <a:buNone/>
            </a:pPr>
            <a:endParaRPr lang="en-US" sz="1800" dirty="0" smtClean="0">
              <a:latin typeface="Cambria" pitchFamily="18" charset="0"/>
            </a:endParaRPr>
          </a:p>
          <a:p>
            <a:r>
              <a:rPr lang="en-US" sz="1800" dirty="0" smtClean="0">
                <a:latin typeface="Cambria" pitchFamily="18" charset="0"/>
              </a:rPr>
              <a:t> </a:t>
            </a:r>
            <a:r>
              <a:rPr lang="en-US" sz="1800" b="1" dirty="0" smtClean="0">
                <a:latin typeface="Cambria" pitchFamily="18" charset="0"/>
              </a:rPr>
              <a:t>Change in place of registered office </a:t>
            </a:r>
            <a:r>
              <a:rPr lang="en-US" sz="1800" dirty="0" smtClean="0">
                <a:latin typeface="Cambria" pitchFamily="18" charset="0"/>
              </a:rPr>
              <a:t>outside the local limits of any city, town or village as specified in sub-section (5) of section 12; </a:t>
            </a:r>
          </a:p>
          <a:p>
            <a:pPr>
              <a:buNone/>
            </a:pPr>
            <a:endParaRPr lang="en-US" sz="1800" dirty="0" smtClean="0">
              <a:latin typeface="Cambria" pitchFamily="18" charset="0"/>
            </a:endParaRPr>
          </a:p>
          <a:p>
            <a:r>
              <a:rPr lang="en-US" sz="1800" b="1" dirty="0" smtClean="0">
                <a:latin typeface="Cambria" pitchFamily="18" charset="0"/>
              </a:rPr>
              <a:t>Change in objects for which a company has raised money from public </a:t>
            </a:r>
            <a:r>
              <a:rPr lang="en-US" sz="1800" dirty="0" smtClean="0">
                <a:latin typeface="Cambria" pitchFamily="18" charset="0"/>
              </a:rPr>
              <a:t>through prospectus and still has any unutilized amount out of the money so raised under sub-section (8) of section 13; </a:t>
            </a:r>
          </a:p>
          <a:p>
            <a:pPr>
              <a:buNone/>
            </a:pPr>
            <a:endParaRPr lang="en-US" sz="1800" dirty="0" smtClean="0">
              <a:latin typeface="Cambria" pitchFamily="18" charset="0"/>
            </a:endParaRPr>
          </a:p>
          <a:p>
            <a:r>
              <a:rPr lang="en-US" sz="1800" b="1" dirty="0" smtClean="0">
                <a:latin typeface="Cambria" pitchFamily="18" charset="0"/>
              </a:rPr>
              <a:t>Issue of shares with differential rights </a:t>
            </a:r>
            <a:r>
              <a:rPr lang="en-US" sz="1800" dirty="0" smtClean="0">
                <a:latin typeface="Cambria" pitchFamily="18" charset="0"/>
              </a:rPr>
              <a:t>as to voting or dividend or otherwise under sub-clause (ii) of clause (a) of section 43; </a:t>
            </a:r>
          </a:p>
          <a:p>
            <a:endParaRPr lang="en-US" sz="1800"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0"/>
            <a:ext cx="8229600" cy="4525963"/>
          </a:xfrm>
        </p:spPr>
        <p:txBody>
          <a:bodyPr>
            <a:normAutofit fontScale="92500"/>
          </a:bodyPr>
          <a:lstStyle/>
          <a:p>
            <a:pPr algn="just"/>
            <a:r>
              <a:rPr lang="en-US" sz="2100" dirty="0" smtClean="0">
                <a:latin typeface="Cambria" pitchFamily="18" charset="0"/>
              </a:rPr>
              <a:t> </a:t>
            </a:r>
            <a:r>
              <a:rPr lang="en-US" sz="2100" b="1" dirty="0" smtClean="0">
                <a:latin typeface="Cambria" pitchFamily="18" charset="0"/>
              </a:rPr>
              <a:t>Variation in the rights attached to a class of shares or debentures </a:t>
            </a:r>
            <a:r>
              <a:rPr lang="en-US" sz="2100" dirty="0" smtClean="0">
                <a:latin typeface="Cambria" pitchFamily="18" charset="0"/>
              </a:rPr>
              <a:t>or other securities as specified under section 48; </a:t>
            </a:r>
          </a:p>
          <a:p>
            <a:pPr algn="just">
              <a:buNone/>
            </a:pPr>
            <a:endParaRPr lang="en-US" sz="2100" dirty="0" smtClean="0">
              <a:latin typeface="Cambria" pitchFamily="18" charset="0"/>
            </a:endParaRPr>
          </a:p>
          <a:p>
            <a:pPr algn="just"/>
            <a:r>
              <a:rPr lang="en-US" sz="2100" b="1" dirty="0" smtClean="0">
                <a:latin typeface="Cambria" pitchFamily="18" charset="0"/>
              </a:rPr>
              <a:t>Buy-back of shares </a:t>
            </a:r>
            <a:r>
              <a:rPr lang="en-US" sz="2100" dirty="0" smtClean="0">
                <a:latin typeface="Cambria" pitchFamily="18" charset="0"/>
              </a:rPr>
              <a:t>by a company under sub-section (1) of section 68; </a:t>
            </a:r>
          </a:p>
          <a:p>
            <a:pPr algn="just">
              <a:buNone/>
            </a:pPr>
            <a:endParaRPr lang="en-US" sz="2100" dirty="0" smtClean="0">
              <a:latin typeface="Cambria" pitchFamily="18" charset="0"/>
            </a:endParaRPr>
          </a:p>
          <a:p>
            <a:pPr algn="just"/>
            <a:r>
              <a:rPr lang="en-US" sz="2100" dirty="0" smtClean="0">
                <a:latin typeface="Cambria" pitchFamily="18" charset="0"/>
              </a:rPr>
              <a:t> </a:t>
            </a:r>
            <a:r>
              <a:rPr lang="en-US" sz="2100" b="1" dirty="0" smtClean="0">
                <a:latin typeface="Cambria" pitchFamily="18" charset="0"/>
              </a:rPr>
              <a:t>Election of a director </a:t>
            </a:r>
            <a:r>
              <a:rPr lang="en-US" sz="2100" dirty="0" smtClean="0">
                <a:latin typeface="Cambria" pitchFamily="18" charset="0"/>
              </a:rPr>
              <a:t>under section 151 of the Act;</a:t>
            </a:r>
          </a:p>
          <a:p>
            <a:pPr algn="just">
              <a:buNone/>
            </a:pPr>
            <a:endParaRPr lang="en-US" sz="2100" dirty="0" smtClean="0">
              <a:latin typeface="Cambria" pitchFamily="18" charset="0"/>
            </a:endParaRPr>
          </a:p>
          <a:p>
            <a:pPr algn="just"/>
            <a:r>
              <a:rPr lang="en-US" sz="2100" dirty="0" smtClean="0">
                <a:latin typeface="Cambria" pitchFamily="18" charset="0"/>
              </a:rPr>
              <a:t> </a:t>
            </a:r>
            <a:r>
              <a:rPr lang="en-US" sz="2100" b="1" dirty="0" smtClean="0">
                <a:latin typeface="Cambria" pitchFamily="18" charset="0"/>
              </a:rPr>
              <a:t>Sale of the whole or substantially the whole of an undertaking of a company</a:t>
            </a:r>
            <a:r>
              <a:rPr lang="en-US" sz="2100" dirty="0" smtClean="0">
                <a:latin typeface="Cambria" pitchFamily="18" charset="0"/>
              </a:rPr>
              <a:t> as specified under sub-clause (a) of sub-section (1) of section 180; </a:t>
            </a:r>
          </a:p>
          <a:p>
            <a:pPr algn="just">
              <a:buNone/>
            </a:pPr>
            <a:endParaRPr lang="en-US" sz="2100" dirty="0" smtClean="0">
              <a:latin typeface="Cambria" pitchFamily="18" charset="0"/>
            </a:endParaRPr>
          </a:p>
          <a:p>
            <a:pPr algn="just"/>
            <a:r>
              <a:rPr lang="en-US" sz="2100" b="1" dirty="0" smtClean="0">
                <a:latin typeface="Cambria" pitchFamily="18" charset="0"/>
              </a:rPr>
              <a:t>Giving loans or extending guarantee or providing security in excess of the limit </a:t>
            </a:r>
            <a:r>
              <a:rPr lang="en-US" sz="2100" dirty="0" smtClean="0">
                <a:latin typeface="Cambria" pitchFamily="18" charset="0"/>
              </a:rPr>
              <a:t>specified under sub-section (3) of section 186: </a:t>
            </a:r>
          </a:p>
          <a:p>
            <a:pPr algn="just"/>
            <a:endParaRPr lang="en-US" dirty="0"/>
          </a:p>
        </p:txBody>
      </p:sp>
      <p:sp>
        <p:nvSpPr>
          <p:cNvPr id="4" name="Rectangle 3"/>
          <p:cNvSpPr/>
          <p:nvPr/>
        </p:nvSpPr>
        <p:spPr>
          <a:xfrm>
            <a:off x="609600" y="381000"/>
            <a:ext cx="8229600" cy="707886"/>
          </a:xfrm>
          <a:prstGeom prst="rect">
            <a:avLst/>
          </a:prstGeom>
        </p:spPr>
        <p:txBody>
          <a:bodyPr wrap="square">
            <a:spAutoFit/>
          </a:bodyPr>
          <a:lstStyle/>
          <a:p>
            <a:pPr algn="just"/>
            <a:r>
              <a:rPr lang="en-US" sz="2000" b="1" dirty="0" smtClean="0">
                <a:latin typeface="Cambria" pitchFamily="18" charset="0"/>
              </a:rPr>
              <a:t>The following items of business shall be transacted only by means of voting through a postal ballot.                                                          (……</a:t>
            </a:r>
            <a:r>
              <a:rPr lang="en-US" sz="2000" b="1" dirty="0" err="1" smtClean="0">
                <a:latin typeface="Cambria" pitchFamily="18" charset="0"/>
              </a:rPr>
              <a:t>Contd</a:t>
            </a:r>
            <a:r>
              <a:rPr lang="en-US" sz="2000" b="1" dirty="0" smtClean="0">
                <a:latin typeface="Cambria" pitchFamily="18" charset="0"/>
              </a:rPr>
              <a:t>)</a:t>
            </a:r>
            <a:endParaRPr lang="en-US"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839200" cy="3429000"/>
          </a:xfrm>
        </p:spPr>
        <p:txBody>
          <a:bodyPr>
            <a:noAutofit/>
          </a:bodyPr>
          <a:lstStyle/>
          <a:p>
            <a:r>
              <a:rPr lang="en-US" sz="8000" b="1" dirty="0" smtClean="0">
                <a:latin typeface="Cambria" pitchFamily="18" charset="0"/>
              </a:rPr>
              <a:t>P</a:t>
            </a:r>
            <a:r>
              <a:rPr lang="en-US" sz="6000" b="1" dirty="0" smtClean="0">
                <a:latin typeface="Cambria" pitchFamily="18" charset="0"/>
              </a:rPr>
              <a:t>OSTAL </a:t>
            </a:r>
            <a:r>
              <a:rPr lang="en-US" sz="8000" b="1" dirty="0" smtClean="0">
                <a:latin typeface="Cambria" pitchFamily="18" charset="0"/>
              </a:rPr>
              <a:t>B</a:t>
            </a:r>
            <a:r>
              <a:rPr lang="en-US" sz="6000" b="1" dirty="0" smtClean="0">
                <a:latin typeface="Cambria" pitchFamily="18" charset="0"/>
              </a:rPr>
              <a:t>ALLOT PROCEDURE</a:t>
            </a:r>
            <a:endParaRPr lang="en-US" sz="6000" b="1" dirty="0">
              <a:latin typeface="Cambria" pitchFamily="18" charset="0"/>
            </a:endParaRPr>
          </a:p>
        </p:txBody>
      </p:sp>
      <p:sp>
        <p:nvSpPr>
          <p:cNvPr id="3" name="Subtitle 2"/>
          <p:cNvSpPr>
            <a:spLocks noGrp="1"/>
          </p:cNvSpPr>
          <p:nvPr>
            <p:ph type="subTitle" idx="1"/>
          </p:nvPr>
        </p:nvSpPr>
        <p:spPr>
          <a:xfrm>
            <a:off x="533400" y="3352800"/>
            <a:ext cx="8610600" cy="1752600"/>
          </a:xfrm>
        </p:spPr>
        <p:txBody>
          <a:bodyPr>
            <a:normAutofit/>
          </a:bodyPr>
          <a:lstStyle/>
          <a:p>
            <a:endParaRPr lang="en-US"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itchFamily="18" charset="0"/>
              </a:rPr>
              <a:t>BUSINESS REPLY PERMIT</a:t>
            </a:r>
            <a:endParaRPr lang="en-US" dirty="0">
              <a:latin typeface="Cambria" pitchFamily="18" charset="0"/>
            </a:endParaRPr>
          </a:p>
        </p:txBody>
      </p:sp>
      <p:sp>
        <p:nvSpPr>
          <p:cNvPr id="3" name="Content Placeholder 2"/>
          <p:cNvSpPr>
            <a:spLocks noGrp="1"/>
          </p:cNvSpPr>
          <p:nvPr>
            <p:ph idx="1"/>
          </p:nvPr>
        </p:nvSpPr>
        <p:spPr/>
        <p:txBody>
          <a:bodyPr/>
          <a:lstStyle/>
          <a:p>
            <a:pPr algn="just"/>
            <a:r>
              <a:rPr lang="en-US" dirty="0" smtClean="0">
                <a:latin typeface="Cambria" pitchFamily="18" charset="0"/>
              </a:rPr>
              <a:t>To apply the  Business Reply </a:t>
            </a:r>
            <a:r>
              <a:rPr lang="en-US" smtClean="0">
                <a:latin typeface="Cambria" pitchFamily="18" charset="0"/>
              </a:rPr>
              <a:t>permit from </a:t>
            </a:r>
            <a:r>
              <a:rPr lang="en-US" dirty="0" smtClean="0">
                <a:latin typeface="Cambria" pitchFamily="18" charset="0"/>
              </a:rPr>
              <a:t>the post office in whose jurisdiction the registered office of the company is situated.</a:t>
            </a:r>
          </a:p>
          <a:p>
            <a:pPr algn="just"/>
            <a:r>
              <a:rPr lang="en-US" dirty="0" smtClean="0">
                <a:latin typeface="Cambria" pitchFamily="18" charset="0"/>
              </a:rPr>
              <a:t>If the Business Reply  is already there, then check the validity of the same.</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000" dirty="0" smtClean="0">
                <a:latin typeface="Cambria" pitchFamily="18" charset="0"/>
              </a:rPr>
              <a:t>Where a company is required or decides to pass any resolution by way of postal ballot, it shall </a:t>
            </a:r>
            <a:r>
              <a:rPr lang="en-US" sz="2000" b="1" dirty="0" smtClean="0">
                <a:latin typeface="Cambria" pitchFamily="18" charset="0"/>
              </a:rPr>
              <a:t>send a notice to all the shareholders</a:t>
            </a:r>
            <a:r>
              <a:rPr lang="en-US" sz="2000" dirty="0" smtClean="0">
                <a:latin typeface="Cambria" pitchFamily="18" charset="0"/>
              </a:rPr>
              <a:t>, along with a draft resolution explaining the reasons therefore and </a:t>
            </a:r>
            <a:r>
              <a:rPr lang="en-US" sz="2000" b="1" dirty="0" smtClean="0">
                <a:latin typeface="Cambria" pitchFamily="18" charset="0"/>
              </a:rPr>
              <a:t>requesting them to send their assent or dissent </a:t>
            </a:r>
            <a:r>
              <a:rPr lang="en-US" sz="2000" dirty="0" smtClean="0">
                <a:latin typeface="Cambria" pitchFamily="18" charset="0"/>
              </a:rPr>
              <a:t>in writing on a</a:t>
            </a:r>
            <a:r>
              <a:rPr lang="en-US" sz="2000" b="1" dirty="0" smtClean="0">
                <a:latin typeface="Cambria" pitchFamily="18" charset="0"/>
              </a:rPr>
              <a:t> </a:t>
            </a:r>
            <a:r>
              <a:rPr lang="en-US" sz="2000" dirty="0" smtClean="0">
                <a:latin typeface="Cambria" pitchFamily="18" charset="0"/>
              </a:rPr>
              <a:t>postal ballot because postal ballot means voting by post or through electronic means </a:t>
            </a:r>
            <a:r>
              <a:rPr lang="en-US" sz="2000" b="1" dirty="0" smtClean="0">
                <a:latin typeface="Cambria" pitchFamily="18" charset="0"/>
              </a:rPr>
              <a:t>within a period of thirty days </a:t>
            </a:r>
            <a:r>
              <a:rPr lang="en-US" sz="2000" dirty="0" smtClean="0">
                <a:latin typeface="Cambria" pitchFamily="18" charset="0"/>
              </a:rPr>
              <a:t>from the date of dispatch of the notice.</a:t>
            </a:r>
          </a:p>
          <a:p>
            <a:pPr algn="just">
              <a:buNone/>
            </a:pPr>
            <a:r>
              <a:rPr lang="en-US" sz="2000" dirty="0" smtClean="0">
                <a:latin typeface="Cambria" pitchFamily="18" charset="0"/>
              </a:rPr>
              <a:t>                               </a:t>
            </a:r>
          </a:p>
          <a:p>
            <a:pPr algn="just"/>
            <a:endParaRPr lang="en-US" sz="2000" dirty="0" smtClean="0">
              <a:latin typeface="Cambria" pitchFamily="18" charset="0"/>
            </a:endParaRPr>
          </a:p>
          <a:p>
            <a:pPr algn="just"/>
            <a:endParaRPr lang="en-US" sz="2000" dirty="0" smtClean="0">
              <a:latin typeface="Cambria" pitchFamily="18" charset="0"/>
            </a:endParaRPr>
          </a:p>
          <a:p>
            <a:pPr algn="just"/>
            <a:r>
              <a:rPr lang="en-US" sz="2000" dirty="0" smtClean="0">
                <a:latin typeface="Cambria" pitchFamily="18" charset="0"/>
              </a:rPr>
              <a:t>The notice shall be sent either (a) by Registered Post or speed post, or (b) through electronic means like registered e-mail id or (c) through courier service</a:t>
            </a:r>
            <a:endParaRPr lang="en-US" sz="2000" dirty="0">
              <a:latin typeface="Cambria" pitchFamily="18" charset="0"/>
            </a:endParaRPr>
          </a:p>
        </p:txBody>
      </p:sp>
      <p:sp>
        <p:nvSpPr>
          <p:cNvPr id="4" name="Down Arrow 3"/>
          <p:cNvSpPr/>
          <p:nvPr/>
        </p:nvSpPr>
        <p:spPr>
          <a:xfrm>
            <a:off x="3505200" y="3581400"/>
            <a:ext cx="1143000" cy="1219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5486400"/>
          </a:xfrm>
        </p:spPr>
        <p:txBody>
          <a:bodyPr>
            <a:noAutofit/>
          </a:bodyPr>
          <a:lstStyle/>
          <a:p>
            <a:pPr algn="just">
              <a:lnSpc>
                <a:spcPct val="160000"/>
              </a:lnSpc>
            </a:pPr>
            <a:r>
              <a:rPr lang="en-US" sz="1400" dirty="0" smtClean="0">
                <a:latin typeface="Cambria" pitchFamily="18" charset="0"/>
              </a:rPr>
              <a:t>An </a:t>
            </a:r>
            <a:r>
              <a:rPr lang="en-US" sz="1400" b="1" dirty="0" smtClean="0">
                <a:latin typeface="Cambria" pitchFamily="18" charset="0"/>
              </a:rPr>
              <a:t>advertisement shall be published </a:t>
            </a:r>
            <a:r>
              <a:rPr lang="en-US" sz="1400" dirty="0" smtClean="0">
                <a:latin typeface="Cambria" pitchFamily="18" charset="0"/>
              </a:rPr>
              <a:t>at least once in a vernacular newspaper in the principal </a:t>
            </a:r>
            <a:r>
              <a:rPr lang="en-US" sz="1400" b="1" dirty="0" smtClean="0">
                <a:latin typeface="Cambria" pitchFamily="18" charset="0"/>
              </a:rPr>
              <a:t>vernacular language </a:t>
            </a:r>
            <a:r>
              <a:rPr lang="en-US" sz="1400" dirty="0" smtClean="0">
                <a:latin typeface="Cambria" pitchFamily="18" charset="0"/>
              </a:rPr>
              <a:t>of the district in which the registered office of the company is situated, and having a wide circulation in that district, and at least once in </a:t>
            </a:r>
            <a:r>
              <a:rPr lang="en-US" sz="1400" b="1" dirty="0" smtClean="0">
                <a:latin typeface="Cambria" pitchFamily="18" charset="0"/>
              </a:rPr>
              <a:t>English language </a:t>
            </a:r>
            <a:r>
              <a:rPr lang="en-US" sz="1400" dirty="0" smtClean="0">
                <a:latin typeface="Cambria" pitchFamily="18" charset="0"/>
              </a:rPr>
              <a:t>in an English newspaper having a wide circulation in that district, </a:t>
            </a:r>
            <a:r>
              <a:rPr lang="en-US" sz="1400" b="1" dirty="0" smtClean="0">
                <a:latin typeface="Cambria" pitchFamily="18" charset="0"/>
              </a:rPr>
              <a:t>about having dispatched the ballot papers </a:t>
            </a:r>
            <a:r>
              <a:rPr lang="en-US" sz="1400" dirty="0" smtClean="0">
                <a:latin typeface="Cambria" pitchFamily="18" charset="0"/>
              </a:rPr>
              <a:t>and specifying therein the following matters, namely :</a:t>
            </a:r>
          </a:p>
          <a:p>
            <a:pPr>
              <a:lnSpc>
                <a:spcPct val="160000"/>
              </a:lnSpc>
              <a:buNone/>
            </a:pPr>
            <a:r>
              <a:rPr lang="en-US" sz="1400" dirty="0" smtClean="0">
                <a:latin typeface="Cambria" pitchFamily="18" charset="0"/>
              </a:rPr>
              <a:t>       (a) a statement to the effect that the business is to be transacted by postal ballot which includes voting by electronic means; </a:t>
            </a:r>
          </a:p>
          <a:p>
            <a:pPr>
              <a:lnSpc>
                <a:spcPct val="160000"/>
              </a:lnSpc>
              <a:buNone/>
            </a:pPr>
            <a:r>
              <a:rPr lang="en-US" sz="1400" dirty="0" smtClean="0">
                <a:latin typeface="Cambria" pitchFamily="18" charset="0"/>
              </a:rPr>
              <a:t>       (b) the date of completion of dispatch of notices; </a:t>
            </a:r>
          </a:p>
          <a:p>
            <a:pPr>
              <a:lnSpc>
                <a:spcPct val="160000"/>
              </a:lnSpc>
              <a:buNone/>
            </a:pPr>
            <a:r>
              <a:rPr lang="en-US" sz="1400" dirty="0" smtClean="0">
                <a:latin typeface="Cambria" pitchFamily="18" charset="0"/>
              </a:rPr>
              <a:t>       (c) the date of commencement of voting; </a:t>
            </a:r>
          </a:p>
          <a:p>
            <a:pPr>
              <a:lnSpc>
                <a:spcPct val="160000"/>
              </a:lnSpc>
              <a:buNone/>
            </a:pPr>
            <a:r>
              <a:rPr lang="en-US" sz="1400" dirty="0" smtClean="0">
                <a:latin typeface="Cambria" pitchFamily="18" charset="0"/>
              </a:rPr>
              <a:t>       (d) the date of end of voting; </a:t>
            </a:r>
          </a:p>
          <a:p>
            <a:pPr>
              <a:lnSpc>
                <a:spcPct val="160000"/>
              </a:lnSpc>
              <a:buNone/>
            </a:pPr>
            <a:r>
              <a:rPr lang="en-US" sz="1400" dirty="0" smtClean="0">
                <a:latin typeface="Cambria" pitchFamily="18" charset="0"/>
              </a:rPr>
              <a:t>       (e) the statement that any postal ballot received from the member beyond the said date will not be valid and voting whether by post or by electronic means shall not be allowed beyond the said date; </a:t>
            </a:r>
          </a:p>
          <a:p>
            <a:pPr>
              <a:lnSpc>
                <a:spcPct val="160000"/>
              </a:lnSpc>
              <a:buNone/>
            </a:pPr>
            <a:r>
              <a:rPr lang="en-US" sz="1400" dirty="0" smtClean="0">
                <a:latin typeface="Cambria" pitchFamily="18" charset="0"/>
              </a:rPr>
              <a:t>       (f) a statement to the effect that members, who have not received postal ballot forms may apply to the company and obtain a duplicate thereof; and </a:t>
            </a:r>
          </a:p>
          <a:p>
            <a:pPr>
              <a:lnSpc>
                <a:spcPct val="160000"/>
              </a:lnSpc>
              <a:buNone/>
            </a:pPr>
            <a:r>
              <a:rPr lang="en-US" sz="1400" dirty="0" smtClean="0">
                <a:latin typeface="Cambria" pitchFamily="18" charset="0"/>
              </a:rPr>
              <a:t>      (g) contact details of the person responsible to address the grievances connected with the voting by postal ballot including voting by electronic means. </a:t>
            </a:r>
          </a:p>
          <a:p>
            <a:pPr>
              <a:lnSpc>
                <a:spcPct val="160000"/>
              </a:lnSpc>
              <a:buNone/>
            </a:pPr>
            <a:endParaRPr lang="en-US" sz="1400" dirty="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85000" lnSpcReduction="10000"/>
          </a:bodyPr>
          <a:lstStyle/>
          <a:p>
            <a:pPr algn="just"/>
            <a:r>
              <a:rPr lang="en-US" sz="2000" dirty="0" smtClean="0">
                <a:latin typeface="Cambria" pitchFamily="18" charset="0"/>
              </a:rPr>
              <a:t>The </a:t>
            </a:r>
            <a:r>
              <a:rPr lang="en-US" sz="2000" b="1" dirty="0" smtClean="0">
                <a:latin typeface="Cambria" pitchFamily="18" charset="0"/>
              </a:rPr>
              <a:t>notice of the postal ballot shall also be placed on the website of the company </a:t>
            </a:r>
            <a:r>
              <a:rPr lang="en-US" sz="2000" dirty="0" smtClean="0">
                <a:latin typeface="Cambria" pitchFamily="18" charset="0"/>
              </a:rPr>
              <a:t>forthwith after the notice is sent to the members and such notice shall remain on such website till the last date for receipt of the postal ballots from the members.</a:t>
            </a:r>
          </a:p>
          <a:p>
            <a:pPr algn="just">
              <a:buNone/>
            </a:pPr>
            <a:endParaRPr lang="en-US" sz="2000" dirty="0" smtClean="0">
              <a:latin typeface="Cambria" pitchFamily="18" charset="0"/>
            </a:endParaRPr>
          </a:p>
          <a:p>
            <a:pPr algn="just"/>
            <a:r>
              <a:rPr lang="en-US" sz="2000" dirty="0" smtClean="0">
                <a:latin typeface="Cambria" pitchFamily="18" charset="0"/>
              </a:rPr>
              <a:t>The Board of directors shall </a:t>
            </a:r>
            <a:r>
              <a:rPr lang="en-US" sz="2000" b="1" dirty="0" smtClean="0">
                <a:latin typeface="Cambria" pitchFamily="18" charset="0"/>
              </a:rPr>
              <a:t>appoint one scrutinizer</a:t>
            </a:r>
            <a:r>
              <a:rPr lang="en-US" sz="2000" dirty="0" smtClean="0">
                <a:latin typeface="Cambria" pitchFamily="18" charset="0"/>
              </a:rPr>
              <a:t>, who is not in employment of the company and who, in the opinion of the Board can conduct the postal ballot voting process in a fair and transparent manner.</a:t>
            </a:r>
          </a:p>
          <a:p>
            <a:pPr algn="just">
              <a:buNone/>
            </a:pPr>
            <a:endParaRPr lang="en-US" sz="2000" dirty="0" smtClean="0">
              <a:latin typeface="Cambria" pitchFamily="18" charset="0"/>
            </a:endParaRPr>
          </a:p>
          <a:p>
            <a:pPr algn="just"/>
            <a:r>
              <a:rPr lang="en-US" sz="2000" dirty="0" smtClean="0">
                <a:latin typeface="Cambria" pitchFamily="18" charset="0"/>
              </a:rPr>
              <a:t>The scrutinizer shall be willing to be appointed and be available for the purpose of ascertaining the requisite majority.</a:t>
            </a:r>
          </a:p>
          <a:p>
            <a:pPr algn="just">
              <a:buNone/>
            </a:pPr>
            <a:endParaRPr lang="en-US" sz="2000" dirty="0" smtClean="0">
              <a:latin typeface="Cambria" pitchFamily="18" charset="0"/>
            </a:endParaRPr>
          </a:p>
          <a:p>
            <a:pPr algn="just"/>
            <a:r>
              <a:rPr lang="en-US" sz="2000" dirty="0" smtClean="0">
                <a:latin typeface="Cambria" pitchFamily="18" charset="0"/>
              </a:rPr>
              <a:t>If a resolution is assented to by the requisite majority of the shareholders by means of postal ballot including voting by electronic means, it shall be deemed to have been duly passed at a general meeting convened in that behalf.</a:t>
            </a:r>
          </a:p>
          <a:p>
            <a:pPr algn="just"/>
            <a:endParaRPr lang="en-US" sz="2000" dirty="0" smtClean="0">
              <a:latin typeface="Cambria" pitchFamily="18" charset="0"/>
            </a:endParaRPr>
          </a:p>
          <a:p>
            <a:pPr algn="just"/>
            <a:r>
              <a:rPr lang="en-US" sz="2000" dirty="0" smtClean="0">
                <a:latin typeface="Cambria" pitchFamily="18" charset="0"/>
              </a:rPr>
              <a:t>Postal ballot received back from the shareholders shall be kept in the </a:t>
            </a:r>
            <a:r>
              <a:rPr lang="en-US" sz="2000" b="1" dirty="0" smtClean="0">
                <a:latin typeface="Cambria" pitchFamily="18" charset="0"/>
              </a:rPr>
              <a:t>safe custody of the scrutinizer </a:t>
            </a:r>
            <a:r>
              <a:rPr lang="en-US" sz="2000" dirty="0" smtClean="0">
                <a:latin typeface="Cambria" pitchFamily="18" charset="0"/>
              </a:rPr>
              <a:t>and after the receipt of assent or dissent of the shareholder in writing on a postal ballot, no person shall deface or destroy the ballot paper or declare the identity of the shareholder.</a:t>
            </a:r>
          </a:p>
          <a:p>
            <a:pPr algn="just">
              <a:buNone/>
            </a:pPr>
            <a:endParaRPr lang="en-US" sz="2000" dirty="0" smtClean="0">
              <a:latin typeface="Cambria" pitchFamily="18" charset="0"/>
            </a:endParaRPr>
          </a:p>
          <a:p>
            <a:pPr algn="just"/>
            <a:r>
              <a:rPr lang="en-US" sz="2000" dirty="0" smtClean="0">
                <a:latin typeface="Cambria" pitchFamily="18" charset="0"/>
              </a:rPr>
              <a:t>The scrutinizer shall submit his report as soon as possible after the last date of receipt of postal ballots but not later than seven days thereof.</a:t>
            </a:r>
          </a:p>
          <a:p>
            <a:pPr algn="just"/>
            <a:endParaRPr lang="en-US" sz="2000" dirty="0" smtClean="0">
              <a:latin typeface="Cambria" pitchFamily="18" charset="0"/>
            </a:endParaRPr>
          </a:p>
          <a:p>
            <a:pPr algn="just"/>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0"/>
            <a:ext cx="8229600" cy="4525963"/>
          </a:xfrm>
        </p:spPr>
        <p:txBody>
          <a:bodyPr>
            <a:noAutofit/>
          </a:bodyPr>
          <a:lstStyle/>
          <a:p>
            <a:pPr>
              <a:lnSpc>
                <a:spcPct val="170000"/>
              </a:lnSpc>
            </a:pPr>
            <a:r>
              <a:rPr lang="en-US" sz="1700" dirty="0" smtClean="0">
                <a:latin typeface="Cambria" pitchFamily="18" charset="0"/>
              </a:rPr>
              <a:t>The </a:t>
            </a:r>
            <a:r>
              <a:rPr lang="en-US" sz="1700" b="1" dirty="0" smtClean="0">
                <a:latin typeface="Cambria" pitchFamily="18" charset="0"/>
              </a:rPr>
              <a:t>scrutinizer shall maintain a register </a:t>
            </a:r>
            <a:r>
              <a:rPr lang="en-US" sz="1700" dirty="0" smtClean="0">
                <a:latin typeface="Cambria" pitchFamily="18" charset="0"/>
              </a:rPr>
              <a:t>either manually or electronically to record members assent or dissent received including complete details of the shareholders.</a:t>
            </a:r>
          </a:p>
          <a:p>
            <a:pPr>
              <a:lnSpc>
                <a:spcPct val="170000"/>
              </a:lnSpc>
            </a:pPr>
            <a:r>
              <a:rPr lang="en-US" sz="1700" dirty="0" smtClean="0">
                <a:latin typeface="Cambria" pitchFamily="18" charset="0"/>
              </a:rPr>
              <a:t>The postal ballot and all other papers relating to postal ballot including voting by electronic means, shall be under the safe custody of the scrutinizer till the chairman considers, approves and signs the minutes .</a:t>
            </a:r>
          </a:p>
          <a:p>
            <a:pPr>
              <a:lnSpc>
                <a:spcPct val="170000"/>
              </a:lnSpc>
            </a:pPr>
            <a:r>
              <a:rPr lang="en-US" sz="1700" dirty="0" smtClean="0">
                <a:latin typeface="Cambria" pitchFamily="18" charset="0"/>
              </a:rPr>
              <a:t>The </a:t>
            </a:r>
            <a:r>
              <a:rPr lang="en-US" sz="1700" b="1" dirty="0" smtClean="0">
                <a:latin typeface="Cambria" pitchFamily="18" charset="0"/>
              </a:rPr>
              <a:t>assent or dissent received after thirty days </a:t>
            </a:r>
            <a:r>
              <a:rPr lang="en-US" sz="1700" dirty="0" smtClean="0">
                <a:latin typeface="Cambria" pitchFamily="18" charset="0"/>
              </a:rPr>
              <a:t>from the date of issue of notice shall be treated as if reply from the member has not been received. </a:t>
            </a:r>
          </a:p>
          <a:p>
            <a:pPr>
              <a:lnSpc>
                <a:spcPct val="170000"/>
              </a:lnSpc>
            </a:pPr>
            <a:r>
              <a:rPr lang="en-US" sz="1700" dirty="0" smtClean="0">
                <a:latin typeface="Cambria" pitchFamily="18" charset="0"/>
              </a:rPr>
              <a:t>The </a:t>
            </a:r>
            <a:r>
              <a:rPr lang="en-US" sz="1700" b="1" dirty="0" smtClean="0">
                <a:latin typeface="Cambria" pitchFamily="18" charset="0"/>
              </a:rPr>
              <a:t>results shall be declared </a:t>
            </a:r>
            <a:r>
              <a:rPr lang="en-US" sz="1700" dirty="0" smtClean="0">
                <a:latin typeface="Cambria" pitchFamily="18" charset="0"/>
              </a:rPr>
              <a:t>by placing it, along with the scrutinizer’s report, </a:t>
            </a:r>
            <a:r>
              <a:rPr lang="en-US" sz="1700" b="1" dirty="0" smtClean="0">
                <a:latin typeface="Cambria" pitchFamily="18" charset="0"/>
              </a:rPr>
              <a:t>on the website of the company </a:t>
            </a:r>
          </a:p>
          <a:p>
            <a:pPr>
              <a:lnSpc>
                <a:spcPct val="170000"/>
              </a:lnSpc>
            </a:pPr>
            <a:r>
              <a:rPr lang="en-US" sz="1700" dirty="0" smtClean="0">
                <a:latin typeface="Cambria" pitchFamily="18" charset="0"/>
              </a:rPr>
              <a:t>The resolution shall be deemed to be passed on the date of at a meeting convened in that behalf. </a:t>
            </a:r>
          </a:p>
          <a:p>
            <a:pPr>
              <a:lnSpc>
                <a:spcPct val="170000"/>
              </a:lnSpc>
            </a:pPr>
            <a:endParaRPr lang="en-US" sz="1700" dirty="0">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839200" cy="3429000"/>
          </a:xfrm>
        </p:spPr>
        <p:txBody>
          <a:bodyPr>
            <a:noAutofit/>
          </a:bodyPr>
          <a:lstStyle/>
          <a:p>
            <a:r>
              <a:rPr lang="en-US" sz="8000" b="1" dirty="0" smtClean="0">
                <a:latin typeface="Cambria" pitchFamily="18" charset="0"/>
              </a:rPr>
              <a:t>E-VOTING</a:t>
            </a:r>
            <a:endParaRPr lang="en-US" sz="6000" b="1" dirty="0">
              <a:latin typeface="Cambria" pitchFamily="18" charset="0"/>
            </a:endParaRPr>
          </a:p>
        </p:txBody>
      </p:sp>
      <p:sp>
        <p:nvSpPr>
          <p:cNvPr id="3" name="Subtitle 2"/>
          <p:cNvSpPr>
            <a:spLocks noGrp="1"/>
          </p:cNvSpPr>
          <p:nvPr>
            <p:ph type="subTitle" idx="1"/>
          </p:nvPr>
        </p:nvSpPr>
        <p:spPr>
          <a:xfrm>
            <a:off x="228600" y="2667000"/>
            <a:ext cx="8915400" cy="1752600"/>
          </a:xfrm>
        </p:spPr>
        <p:txBody>
          <a:bodyPr>
            <a:normAutofit/>
          </a:bodyPr>
          <a:lstStyle/>
          <a:p>
            <a:endParaRPr lang="en-US" dirty="0" smtClean="0"/>
          </a:p>
          <a:p>
            <a:pPr algn="l"/>
            <a:r>
              <a:rPr lang="en-US" sz="2800" dirty="0" smtClean="0">
                <a:latin typeface="Cambria" pitchFamily="18" charset="0"/>
              </a:rPr>
              <a:t>Rule 20 of Companies (Management and  Administration) Rules, 2014. </a:t>
            </a:r>
          </a:p>
          <a:p>
            <a:endParaRPr lang="en-US"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smtClean="0">
                <a:latin typeface="Cambria" pitchFamily="18" charset="0"/>
              </a:rPr>
              <a:t>Every listed company </a:t>
            </a:r>
            <a:r>
              <a:rPr lang="en-US" sz="2400" dirty="0" smtClean="0">
                <a:latin typeface="Cambria" pitchFamily="18" charset="0"/>
              </a:rPr>
              <a:t>or a company having </a:t>
            </a:r>
            <a:r>
              <a:rPr lang="en-US" sz="2400" b="1" dirty="0" smtClean="0">
                <a:latin typeface="Cambria" pitchFamily="18" charset="0"/>
              </a:rPr>
              <a:t>not less than one thousand shareholders,</a:t>
            </a:r>
            <a:r>
              <a:rPr lang="en-US" sz="2400" dirty="0" smtClean="0">
                <a:latin typeface="Cambria" pitchFamily="18" charset="0"/>
              </a:rPr>
              <a:t> shall provide to its members facility to exercise their right to vote at general meetings by electronic means. </a:t>
            </a:r>
          </a:p>
          <a:p>
            <a:pPr algn="just">
              <a:buNone/>
            </a:pPr>
            <a:endParaRPr lang="en-US" sz="2400" dirty="0" smtClean="0">
              <a:latin typeface="Cambria" pitchFamily="18" charset="0"/>
            </a:endParaRPr>
          </a:p>
          <a:p>
            <a:pPr algn="just"/>
            <a:r>
              <a:rPr lang="en-US" sz="2400" dirty="0" smtClean="0">
                <a:latin typeface="Cambria" pitchFamily="18" charset="0"/>
              </a:rPr>
              <a:t>A member may exercise his right to vote at any general meeting by electronic means and company may pass any resolution by electronic voting system in accordance with the provisions of this rule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229600" cy="4525963"/>
          </a:xfrm>
        </p:spPr>
        <p:txBody>
          <a:bodyPr>
            <a:noAutofit/>
          </a:bodyPr>
          <a:lstStyle/>
          <a:p>
            <a:pPr algn="just"/>
            <a:r>
              <a:rPr lang="en-US" sz="1800" dirty="0" smtClean="0">
                <a:latin typeface="Cambria" pitchFamily="18" charset="0"/>
              </a:rPr>
              <a:t>A company which opts to provide the facility to its members to exercise their votes at any general meeting by electronic voting system shall send notice of the meeting to all the members, auditors of the company, or directors either </a:t>
            </a:r>
          </a:p>
          <a:p>
            <a:pPr algn="just">
              <a:buNone/>
            </a:pPr>
            <a:r>
              <a:rPr lang="en-US" sz="1800" dirty="0" smtClean="0">
                <a:latin typeface="Cambria" pitchFamily="18" charset="0"/>
              </a:rPr>
              <a:t>       (a) by registered post or speed post ; or </a:t>
            </a:r>
          </a:p>
          <a:p>
            <a:pPr algn="just">
              <a:buNone/>
            </a:pPr>
            <a:r>
              <a:rPr lang="en-US" sz="1800" dirty="0" smtClean="0">
                <a:latin typeface="Cambria" pitchFamily="18" charset="0"/>
              </a:rPr>
              <a:t>       (b) through electronic means like registered e-mail id; </a:t>
            </a:r>
          </a:p>
          <a:p>
            <a:pPr algn="just">
              <a:buNone/>
            </a:pPr>
            <a:r>
              <a:rPr lang="en-US" sz="1800" dirty="0" smtClean="0">
                <a:latin typeface="Cambria" pitchFamily="18" charset="0"/>
              </a:rPr>
              <a:t>       (c) through courier service;  </a:t>
            </a:r>
          </a:p>
          <a:p>
            <a:pPr algn="just">
              <a:buNone/>
            </a:pPr>
            <a:endParaRPr lang="en-US" sz="1800" dirty="0" smtClean="0">
              <a:latin typeface="Cambria" pitchFamily="18" charset="0"/>
            </a:endParaRPr>
          </a:p>
          <a:p>
            <a:pPr algn="just"/>
            <a:r>
              <a:rPr lang="en-US" sz="1800" dirty="0" smtClean="0">
                <a:latin typeface="Cambria" pitchFamily="18" charset="0"/>
              </a:rPr>
              <a:t>The </a:t>
            </a:r>
            <a:r>
              <a:rPr lang="en-US" sz="1800" b="1" dirty="0" smtClean="0">
                <a:latin typeface="Cambria" pitchFamily="18" charset="0"/>
              </a:rPr>
              <a:t>notice shall also be placed on the website of the company</a:t>
            </a:r>
            <a:r>
              <a:rPr lang="en-US" sz="1800" dirty="0" smtClean="0">
                <a:latin typeface="Cambria" pitchFamily="18" charset="0"/>
              </a:rPr>
              <a:t>, if any and of the agency forthwith after it is sent to the members.</a:t>
            </a:r>
          </a:p>
          <a:p>
            <a:pPr algn="just">
              <a:buNone/>
            </a:pPr>
            <a:endParaRPr lang="en-US" sz="1800" dirty="0" smtClean="0">
              <a:latin typeface="Cambria" pitchFamily="18" charset="0"/>
            </a:endParaRPr>
          </a:p>
          <a:p>
            <a:pPr algn="just"/>
            <a:r>
              <a:rPr lang="en-US" sz="1800" dirty="0" smtClean="0">
                <a:latin typeface="Cambria" pitchFamily="18" charset="0"/>
              </a:rPr>
              <a:t>The notice of the meeting shall clearly mention that the business may be transacted through electronic voting system and the company is providing facility for voting by electronic means. </a:t>
            </a:r>
          </a:p>
          <a:p>
            <a:pPr algn="just">
              <a:buNone/>
            </a:pPr>
            <a:endParaRPr lang="en-US" sz="1800" dirty="0" smtClean="0">
              <a:latin typeface="Cambria" pitchFamily="18" charset="0"/>
            </a:endParaRPr>
          </a:p>
          <a:p>
            <a:pPr algn="just"/>
            <a:r>
              <a:rPr lang="en-US" sz="1800" dirty="0" smtClean="0">
                <a:latin typeface="Cambria" pitchFamily="18" charset="0"/>
              </a:rPr>
              <a:t>The notice shall clearly indicate the process and manner for voting by electronic means and the time schedule including the time period during which the votes may be cast and shall also provide the login ID and create a facility for generating password and for keeping security and casting of vote in a secure manner </a:t>
            </a:r>
            <a:endParaRPr lang="en-US" sz="1800" dirty="0">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763000" cy="5943600"/>
          </a:xfrm>
        </p:spPr>
        <p:txBody>
          <a:bodyPr>
            <a:noAutofit/>
          </a:bodyPr>
          <a:lstStyle/>
          <a:p>
            <a:pPr algn="just"/>
            <a:r>
              <a:rPr lang="en-US" sz="1800" dirty="0" smtClean="0">
                <a:latin typeface="Cambria" pitchFamily="18" charset="0"/>
              </a:rPr>
              <a:t>The company shall cause </a:t>
            </a:r>
            <a:r>
              <a:rPr lang="en-US" sz="1800" b="1" dirty="0" smtClean="0">
                <a:latin typeface="Cambria" pitchFamily="18" charset="0"/>
              </a:rPr>
              <a:t>publish an advertisement </a:t>
            </a:r>
            <a:r>
              <a:rPr lang="en-US" sz="1800" dirty="0" smtClean="0">
                <a:latin typeface="Cambria" pitchFamily="18" charset="0"/>
              </a:rPr>
              <a:t>, not less than five days before the date of beginning of the voting period, at least once in a vernacular newspaper in the principal </a:t>
            </a:r>
            <a:r>
              <a:rPr lang="en-US" sz="1800" b="1" dirty="0" smtClean="0">
                <a:latin typeface="Cambria" pitchFamily="18" charset="0"/>
              </a:rPr>
              <a:t>vernacular language </a:t>
            </a:r>
            <a:r>
              <a:rPr lang="en-US" sz="1800" dirty="0" smtClean="0">
                <a:latin typeface="Cambria" pitchFamily="18" charset="0"/>
              </a:rPr>
              <a:t>of the district in which the registered office of the company is situated, and having a wide circulation in that district, and at least once in </a:t>
            </a:r>
            <a:r>
              <a:rPr lang="en-US" sz="1800" b="1" dirty="0" smtClean="0">
                <a:latin typeface="Cambria" pitchFamily="18" charset="0"/>
              </a:rPr>
              <a:t>English language </a:t>
            </a:r>
            <a:r>
              <a:rPr lang="en-US" sz="1800" dirty="0" smtClean="0">
                <a:latin typeface="Cambria" pitchFamily="18" charset="0"/>
              </a:rPr>
              <a:t>in an English newspaper having a wide circulation in that district, about having sent the notice of the meeting and specifying therein, </a:t>
            </a:r>
            <a:r>
              <a:rPr lang="en-US" sz="1800" i="1" dirty="0" smtClean="0">
                <a:latin typeface="Cambria" pitchFamily="18" charset="0"/>
              </a:rPr>
              <a:t>inter alia, </a:t>
            </a:r>
            <a:r>
              <a:rPr lang="en-US" sz="1800" b="1" i="1" dirty="0" smtClean="0">
                <a:latin typeface="Cambria" pitchFamily="18" charset="0"/>
              </a:rPr>
              <a:t>the following matters, namely:- </a:t>
            </a:r>
          </a:p>
          <a:p>
            <a:pPr algn="just">
              <a:buNone/>
            </a:pPr>
            <a:endParaRPr lang="en-US" sz="1800" b="1" i="1" dirty="0" smtClean="0">
              <a:latin typeface="Cambria" pitchFamily="18" charset="0"/>
            </a:endParaRPr>
          </a:p>
          <a:p>
            <a:pPr algn="just">
              <a:buNone/>
            </a:pPr>
            <a:r>
              <a:rPr lang="en-US" sz="1800" dirty="0" smtClean="0">
                <a:latin typeface="Cambria" pitchFamily="18" charset="0"/>
              </a:rPr>
              <a:t>      (a) statement that the business may be transacted by electronic voting; </a:t>
            </a:r>
          </a:p>
          <a:p>
            <a:pPr algn="just">
              <a:buNone/>
            </a:pPr>
            <a:r>
              <a:rPr lang="en-US" sz="1800" dirty="0" smtClean="0">
                <a:latin typeface="Cambria" pitchFamily="18" charset="0"/>
              </a:rPr>
              <a:t>      (b) the date of completion of sending of notices; </a:t>
            </a:r>
          </a:p>
          <a:p>
            <a:pPr algn="just">
              <a:buNone/>
            </a:pPr>
            <a:r>
              <a:rPr lang="en-US" sz="1800" dirty="0" smtClean="0">
                <a:latin typeface="Cambria" pitchFamily="18" charset="0"/>
              </a:rPr>
              <a:t>      (c) the date and time of commencement of voting through electronic means; </a:t>
            </a:r>
          </a:p>
          <a:p>
            <a:pPr algn="just">
              <a:buNone/>
            </a:pPr>
            <a:r>
              <a:rPr lang="en-US" sz="1800" dirty="0" smtClean="0">
                <a:latin typeface="Cambria" pitchFamily="18" charset="0"/>
              </a:rPr>
              <a:t>      (d) the date and time of end of voting through electronic means; </a:t>
            </a:r>
          </a:p>
          <a:p>
            <a:pPr algn="just">
              <a:buNone/>
            </a:pPr>
            <a:r>
              <a:rPr lang="en-US" sz="1800" dirty="0" smtClean="0">
                <a:latin typeface="Cambria" pitchFamily="18" charset="0"/>
              </a:rPr>
              <a:t>      (e) the statement that voting shall not be allowed beyond the said date and time; </a:t>
            </a:r>
          </a:p>
          <a:p>
            <a:pPr algn="just">
              <a:buNone/>
            </a:pPr>
            <a:r>
              <a:rPr lang="en-US" sz="1800" dirty="0" smtClean="0">
                <a:latin typeface="Cambria" pitchFamily="18" charset="0"/>
              </a:rPr>
              <a:t>      (f) website address of the company and agency, if any, where notice of the meeting is displayed; and </a:t>
            </a:r>
          </a:p>
          <a:p>
            <a:pPr algn="just">
              <a:buNone/>
            </a:pPr>
            <a:r>
              <a:rPr lang="en-US" sz="1800" dirty="0" smtClean="0">
                <a:latin typeface="Cambria" pitchFamily="18" charset="0"/>
              </a:rPr>
              <a:t>      (g) contact details of the person responsible to address the grievances connected with the electronic voting; </a:t>
            </a:r>
          </a:p>
          <a:p>
            <a:endParaRPr lang="en-US" sz="1600" dirty="0">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5000"/>
          </a:xfrm>
        </p:spPr>
        <p:txBody>
          <a:bodyPr>
            <a:normAutofit/>
          </a:bodyPr>
          <a:lstStyle/>
          <a:p>
            <a:pPr algn="just"/>
            <a:r>
              <a:rPr lang="en-US" sz="2000" dirty="0" smtClean="0">
                <a:latin typeface="Cambria" pitchFamily="18" charset="0"/>
              </a:rPr>
              <a:t>The e-voting shall remain open for not less than </a:t>
            </a:r>
            <a:r>
              <a:rPr lang="en-US" sz="2000" b="1" dirty="0" smtClean="0">
                <a:latin typeface="Cambria" pitchFamily="18" charset="0"/>
              </a:rPr>
              <a:t>one day and not more than three days.</a:t>
            </a:r>
            <a:r>
              <a:rPr lang="en-US" sz="2000" dirty="0" smtClean="0">
                <a:latin typeface="Cambria" pitchFamily="18" charset="0"/>
              </a:rPr>
              <a:t> Provided that in all such cases, such voting period shall be completed three days prior to the date of the general meeting .</a:t>
            </a:r>
          </a:p>
          <a:p>
            <a:pPr algn="just">
              <a:buNone/>
            </a:pPr>
            <a:endParaRPr lang="en-US" sz="2000" dirty="0" smtClean="0">
              <a:latin typeface="Cambria" pitchFamily="18" charset="0"/>
            </a:endParaRPr>
          </a:p>
          <a:p>
            <a:pPr algn="just"/>
            <a:r>
              <a:rPr lang="en-US" sz="2000" dirty="0" smtClean="0">
                <a:latin typeface="Cambria" pitchFamily="18" charset="0"/>
              </a:rPr>
              <a:t>During the e-voting period, shareholders of the company, holding shares either in physical form or in dematerialized form, as on the record date, may cast their vote electronically. </a:t>
            </a:r>
            <a:r>
              <a:rPr lang="en-US" sz="2000" b="1" dirty="0" smtClean="0">
                <a:latin typeface="Cambria" pitchFamily="18" charset="0"/>
              </a:rPr>
              <a:t>Provided that once the vote on a resolution is cast by the shareholder, he shall not be allowed to change it subsequently. </a:t>
            </a:r>
          </a:p>
          <a:p>
            <a:pPr algn="just">
              <a:buNone/>
            </a:pPr>
            <a:endParaRPr lang="en-US" sz="2000" b="1" dirty="0" smtClean="0">
              <a:latin typeface="Cambria" pitchFamily="18" charset="0"/>
            </a:endParaRPr>
          </a:p>
          <a:p>
            <a:pPr algn="just"/>
            <a:r>
              <a:rPr lang="en-US" sz="2000" dirty="0" smtClean="0">
                <a:latin typeface="Cambria" pitchFamily="18" charset="0"/>
              </a:rPr>
              <a:t>At the end of the voting period, t</a:t>
            </a:r>
            <a:r>
              <a:rPr lang="en-US" sz="2000" b="1" dirty="0" smtClean="0">
                <a:latin typeface="Cambria" pitchFamily="18" charset="0"/>
              </a:rPr>
              <a:t>he portal where votes are cast shall forthwith be blocked. </a:t>
            </a:r>
          </a:p>
          <a:p>
            <a:pPr algn="just">
              <a:buNone/>
            </a:pPr>
            <a:endParaRPr lang="en-US" sz="2000" dirty="0" smtClean="0">
              <a:latin typeface="Cambria" pitchFamily="18" charset="0"/>
            </a:endParaRPr>
          </a:p>
          <a:p>
            <a:pPr algn="just"/>
            <a:r>
              <a:rPr lang="en-US" sz="2000" dirty="0" smtClean="0">
                <a:latin typeface="Cambria" pitchFamily="18" charset="0"/>
              </a:rPr>
              <a:t>The Board of directors shall </a:t>
            </a:r>
            <a:r>
              <a:rPr lang="en-US" sz="2000" b="1" dirty="0" smtClean="0">
                <a:latin typeface="Cambria" pitchFamily="18" charset="0"/>
              </a:rPr>
              <a:t>appoint one scrutinizer</a:t>
            </a:r>
            <a:r>
              <a:rPr lang="en-US" sz="2000" dirty="0" smtClean="0">
                <a:latin typeface="Cambria" pitchFamily="18" charset="0"/>
              </a:rPr>
              <a:t>, who is not in employment of the company  and in the opinion of the Board can scrutinize the e-voting process in a fair and transparent manner: </a:t>
            </a:r>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229600" cy="4525963"/>
          </a:xfrm>
        </p:spPr>
        <p:txBody>
          <a:bodyPr>
            <a:noAutofit/>
          </a:bodyPr>
          <a:lstStyle/>
          <a:p>
            <a:pPr algn="just"/>
            <a:r>
              <a:rPr lang="en-US" sz="1800" dirty="0" smtClean="0">
                <a:latin typeface="Cambria" pitchFamily="18" charset="0"/>
              </a:rPr>
              <a:t>The scrutinizer shall, within a period of not exceeding three working days from the date of conclusion of e-voting period, </a:t>
            </a:r>
            <a:r>
              <a:rPr lang="en-US" sz="1800" b="1" dirty="0" smtClean="0">
                <a:latin typeface="Cambria" pitchFamily="18" charset="0"/>
              </a:rPr>
              <a:t>unblock the votes in the presence of at least two witnesses</a:t>
            </a:r>
            <a:r>
              <a:rPr lang="en-US" sz="1800" dirty="0" smtClean="0">
                <a:latin typeface="Cambria" pitchFamily="18" charset="0"/>
              </a:rPr>
              <a:t> not in the employment of the company and make a scrutinizer’s report of the votes cast in </a:t>
            </a:r>
            <a:r>
              <a:rPr lang="en-US" sz="1800" dirty="0" err="1" smtClean="0">
                <a:latin typeface="Cambria" pitchFamily="18" charset="0"/>
              </a:rPr>
              <a:t>favour</a:t>
            </a:r>
            <a:r>
              <a:rPr lang="en-US" sz="1800" dirty="0" smtClean="0">
                <a:latin typeface="Cambria" pitchFamily="18" charset="0"/>
              </a:rPr>
              <a:t> or against, if any, forthwith to the Chairman. </a:t>
            </a:r>
          </a:p>
          <a:p>
            <a:pPr algn="just">
              <a:buNone/>
            </a:pPr>
            <a:endParaRPr lang="en-US" sz="1800" dirty="0" smtClean="0">
              <a:latin typeface="Cambria" pitchFamily="18" charset="0"/>
            </a:endParaRPr>
          </a:p>
          <a:p>
            <a:pPr algn="just"/>
            <a:r>
              <a:rPr lang="en-US" sz="1800" dirty="0" smtClean="0">
                <a:latin typeface="Cambria" pitchFamily="18" charset="0"/>
              </a:rPr>
              <a:t>The scrutinizer shall </a:t>
            </a:r>
            <a:r>
              <a:rPr lang="en-US" sz="1800" b="1" dirty="0" smtClean="0">
                <a:latin typeface="Cambria" pitchFamily="18" charset="0"/>
              </a:rPr>
              <a:t>maintain a register </a:t>
            </a:r>
            <a:r>
              <a:rPr lang="en-US" sz="1800" dirty="0" smtClean="0">
                <a:latin typeface="Cambria" pitchFamily="18" charset="0"/>
              </a:rPr>
              <a:t>either manually or electronically to record the assent or dissent. </a:t>
            </a:r>
          </a:p>
          <a:p>
            <a:pPr algn="just">
              <a:buNone/>
            </a:pPr>
            <a:endParaRPr lang="en-US" sz="1800" dirty="0" smtClean="0">
              <a:latin typeface="Cambria" pitchFamily="18" charset="0"/>
            </a:endParaRPr>
          </a:p>
          <a:p>
            <a:pPr algn="just"/>
            <a:r>
              <a:rPr lang="en-US" sz="1800" dirty="0" smtClean="0">
                <a:latin typeface="Cambria" pitchFamily="18" charset="0"/>
              </a:rPr>
              <a:t>The register and all other papers relating to electronic voting shall remain in the safe custody of the scrutinizer until the chairman considers, approves and signs the minutes. </a:t>
            </a:r>
          </a:p>
          <a:p>
            <a:pPr algn="just">
              <a:buNone/>
            </a:pPr>
            <a:endParaRPr lang="en-US" sz="1800" dirty="0" smtClean="0">
              <a:latin typeface="Cambria" pitchFamily="18" charset="0"/>
            </a:endParaRPr>
          </a:p>
          <a:p>
            <a:pPr algn="just"/>
            <a:r>
              <a:rPr lang="en-US" sz="1800" dirty="0" smtClean="0">
                <a:latin typeface="Cambria" pitchFamily="18" charset="0"/>
              </a:rPr>
              <a:t>The </a:t>
            </a:r>
            <a:r>
              <a:rPr lang="en-US" sz="1800" b="1" dirty="0" smtClean="0">
                <a:latin typeface="Cambria" pitchFamily="18" charset="0"/>
              </a:rPr>
              <a:t>results declared </a:t>
            </a:r>
            <a:r>
              <a:rPr lang="en-US" sz="1800" dirty="0" smtClean="0">
                <a:latin typeface="Cambria" pitchFamily="18" charset="0"/>
              </a:rPr>
              <a:t>along with the scrutinizer’s report shall be placed on the website of the company and on the website of the agency </a:t>
            </a:r>
            <a:r>
              <a:rPr lang="en-US" sz="1800" b="1" dirty="0" smtClean="0">
                <a:latin typeface="Cambria" pitchFamily="18" charset="0"/>
              </a:rPr>
              <a:t>within two days of passing of the resolution</a:t>
            </a:r>
            <a:r>
              <a:rPr lang="en-US" sz="1800" dirty="0" smtClean="0">
                <a:latin typeface="Cambria" pitchFamily="18" charset="0"/>
              </a:rPr>
              <a:t> at the relevant general meeting of members. </a:t>
            </a:r>
          </a:p>
          <a:p>
            <a:pPr algn="just">
              <a:buNone/>
            </a:pPr>
            <a:endParaRPr lang="en-US" sz="1800" dirty="0" smtClean="0">
              <a:latin typeface="Cambria" pitchFamily="18" charset="0"/>
            </a:endParaRPr>
          </a:p>
          <a:p>
            <a:pPr algn="just"/>
            <a:r>
              <a:rPr lang="en-US" sz="1800" dirty="0" smtClean="0">
                <a:latin typeface="Cambria" pitchFamily="18" charset="0"/>
              </a:rPr>
              <a:t>Subject to receipt of sufficient votes, the resolution shall be deemed to be passed on the date of the relevant general meeting of members .</a:t>
            </a:r>
            <a:endParaRPr lang="en-US" sz="1800" dirty="0">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839200" cy="3429000"/>
          </a:xfrm>
        </p:spPr>
        <p:txBody>
          <a:bodyPr>
            <a:noAutofit/>
          </a:bodyPr>
          <a:lstStyle/>
          <a:p>
            <a:r>
              <a:rPr lang="en-US" sz="6000" b="1" dirty="0" smtClean="0">
                <a:latin typeface="Cambria" pitchFamily="18" charset="0"/>
              </a:rPr>
              <a:t>FORMATES </a:t>
            </a:r>
            <a:br>
              <a:rPr lang="en-US" sz="6000" b="1" dirty="0" smtClean="0">
                <a:latin typeface="Cambria" pitchFamily="18" charset="0"/>
              </a:rPr>
            </a:br>
            <a:r>
              <a:rPr lang="en-US" sz="6000" b="1" dirty="0" smtClean="0">
                <a:latin typeface="Cambria" pitchFamily="18" charset="0"/>
              </a:rPr>
              <a:t>&amp;</a:t>
            </a:r>
            <a:br>
              <a:rPr lang="en-US" sz="6000" b="1" dirty="0" smtClean="0">
                <a:latin typeface="Cambria" pitchFamily="18" charset="0"/>
              </a:rPr>
            </a:br>
            <a:r>
              <a:rPr lang="en-US" sz="6000" b="1" dirty="0" smtClean="0">
                <a:latin typeface="Cambria" pitchFamily="18" charset="0"/>
              </a:rPr>
              <a:t>TENTATIVE CONTENTS</a:t>
            </a:r>
            <a:endParaRPr lang="en-US" b="1" dirty="0">
              <a:latin typeface="Cambria" pitchFamily="18" charset="0"/>
            </a:endParaRPr>
          </a:p>
        </p:txBody>
      </p:sp>
      <p:sp>
        <p:nvSpPr>
          <p:cNvPr id="3" name="Subtitle 2"/>
          <p:cNvSpPr>
            <a:spLocks noGrp="1"/>
          </p:cNvSpPr>
          <p:nvPr>
            <p:ph type="subTitle" idx="1"/>
          </p:nvPr>
        </p:nvSpPr>
        <p:spPr>
          <a:xfrm>
            <a:off x="228600" y="2667000"/>
            <a:ext cx="8915400" cy="1752600"/>
          </a:xfrm>
        </p:spPr>
        <p:txBody>
          <a:bodyPr>
            <a:normAutofit/>
          </a:bodyPr>
          <a:lstStyle/>
          <a:p>
            <a:endParaRPr lang="en-US" dirty="0" smtClean="0"/>
          </a:p>
          <a:p>
            <a:endParaRPr lang="en-US"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ambria" pitchFamily="18" charset="0"/>
              </a:rPr>
              <a:t>NEWSPAPER ADVERTISEMENT </a:t>
            </a:r>
            <a:endParaRPr lang="en-US" sz="3600" dirty="0">
              <a:latin typeface="Cambria" pitchFamily="18" charset="0"/>
            </a:endParaRPr>
          </a:p>
        </p:txBody>
      </p:sp>
      <p:sp>
        <p:nvSpPr>
          <p:cNvPr id="4" name="Content Placeholder 3"/>
          <p:cNvSpPr>
            <a:spLocks noGrp="1"/>
          </p:cNvSpPr>
          <p:nvPr>
            <p:ph idx="1"/>
          </p:nvPr>
        </p:nvSpPr>
        <p:spPr/>
        <p:txBody>
          <a:bodyPr>
            <a:normAutofit fontScale="25000" lnSpcReduction="20000"/>
          </a:bodyPr>
          <a:lstStyle/>
          <a:p>
            <a:pPr algn="ctr"/>
            <a:r>
              <a:rPr lang="en-US" b="1" cap="all" dirty="0" smtClean="0"/>
              <a:t> NAME OF THE company</a:t>
            </a:r>
            <a:endParaRPr lang="en-US" dirty="0" smtClean="0"/>
          </a:p>
          <a:p>
            <a:pPr algn="ctr"/>
            <a:r>
              <a:rPr lang="en-US" b="1" cap="all" dirty="0" smtClean="0"/>
              <a:t>	</a:t>
            </a:r>
            <a:endParaRPr lang="en-US" dirty="0" smtClean="0"/>
          </a:p>
          <a:p>
            <a:pPr algn="ctr"/>
            <a:r>
              <a:rPr lang="en-US" b="1" cap="all" dirty="0" smtClean="0"/>
              <a:t>Notice to the members </a:t>
            </a:r>
            <a:endParaRPr lang="en-US" dirty="0" smtClean="0"/>
          </a:p>
          <a:p>
            <a:r>
              <a:rPr lang="en-US" b="1" dirty="0" smtClean="0"/>
              <a:t>NOTICE</a:t>
            </a:r>
            <a:r>
              <a:rPr lang="en-US" dirty="0" smtClean="0"/>
              <a:t> is hereby given to the members of the Company pursuant to Section 108 of the Companies Act, 2013 read with the Companies (Management and  Administration) Rules, 2014 that the Company has on ____ 2014 completed the dispatch by Registered Post/Courier or where the e-mail address of the members have been registered with Company’s Registrar</a:t>
            </a:r>
          </a:p>
          <a:p>
            <a:r>
              <a:rPr lang="en-US" dirty="0" smtClean="0"/>
              <a:t>and Transfer Agents, through electronic mail, of a Notice Under Section 108  of the Companies Act, 2013, along with the requisite Explanatory Statement, seeking approval of the members by Special Resolution for _____________. Where the Notice is dispatched by post, the same is accompanied by a Postal Ballot Form and self-addressed postage prepaid reply envelope.</a:t>
            </a:r>
          </a:p>
          <a:p>
            <a:r>
              <a:rPr lang="en-US" dirty="0" smtClean="0"/>
              <a:t> </a:t>
            </a:r>
          </a:p>
          <a:p>
            <a:r>
              <a:rPr lang="en-US" dirty="0" smtClean="0"/>
              <a:t>Voting through postal ballot or by electronic mode shall commence on _______, 2014 and end on ________, 2014. Votes received thereafter will be treated as if the same has not been received from the Member.</a:t>
            </a:r>
          </a:p>
          <a:p>
            <a:r>
              <a:rPr lang="en-US" dirty="0" smtClean="0"/>
              <a:t> </a:t>
            </a:r>
          </a:p>
          <a:p>
            <a:r>
              <a:rPr lang="en-US" dirty="0" smtClean="0"/>
              <a:t>Mr. _________, Practicing Company Secretaries, has been appointed as the Scrutinizer for conducting the Postal Ballot in a fair and transparent manner. Members are requested to note that the Postal Ballot Form duly completed and signed should reach the Scrutinizer at _______________(mention address )  not later than 6.00 p.m. of ________ 2014</a:t>
            </a:r>
          </a:p>
          <a:p>
            <a:r>
              <a:rPr lang="en-US" dirty="0" smtClean="0"/>
              <a:t> </a:t>
            </a:r>
          </a:p>
          <a:p>
            <a:r>
              <a:rPr lang="en-US" dirty="0" smtClean="0"/>
              <a:t>The voting rights of Members shall be reckoned as on _______, 2014 which is the cut-off date.</a:t>
            </a:r>
          </a:p>
          <a:p>
            <a:r>
              <a:rPr lang="en-US" dirty="0" smtClean="0"/>
              <a:t> </a:t>
            </a:r>
          </a:p>
          <a:p>
            <a:r>
              <a:rPr lang="en-US" dirty="0" smtClean="0"/>
              <a:t>A member may request for a duplicate Postal Ballot Form, if so required.</a:t>
            </a:r>
          </a:p>
          <a:p>
            <a:r>
              <a:rPr lang="en-US" dirty="0" smtClean="0"/>
              <a:t> </a:t>
            </a:r>
          </a:p>
          <a:p>
            <a:r>
              <a:rPr lang="en-US" dirty="0" smtClean="0"/>
              <a:t>Any person, who is a member of the Company on the said cut-off date but has not received the Postal Ballot Form, may obtain a Postal Ballot Form from the Company and vote on the Resolution.</a:t>
            </a:r>
          </a:p>
          <a:p>
            <a:r>
              <a:rPr lang="en-US" dirty="0" smtClean="0"/>
              <a:t> </a:t>
            </a:r>
          </a:p>
          <a:p>
            <a:r>
              <a:rPr lang="en-US" b="1" dirty="0" smtClean="0"/>
              <a:t>					             		 FOR</a:t>
            </a:r>
            <a:r>
              <a:rPr lang="en-US" b="1" cap="all" dirty="0" smtClean="0"/>
              <a:t> NAME OF THE COMPANY</a:t>
            </a:r>
            <a:endParaRPr lang="en-US" dirty="0" smtClean="0"/>
          </a:p>
          <a:p>
            <a:r>
              <a:rPr lang="en-US" b="1" dirty="0" smtClean="0"/>
              <a:t> </a:t>
            </a:r>
            <a:endParaRPr lang="en-US" dirty="0" smtClean="0"/>
          </a:p>
          <a:p>
            <a:r>
              <a:rPr lang="en-US" b="1" dirty="0" smtClean="0"/>
              <a:t> </a:t>
            </a:r>
            <a:endParaRPr lang="en-US" dirty="0" smtClean="0"/>
          </a:p>
          <a:p>
            <a:r>
              <a:rPr lang="en-US" b="1" dirty="0" smtClean="0"/>
              <a:t> </a:t>
            </a:r>
            <a:endParaRPr lang="en-US" dirty="0" smtClean="0"/>
          </a:p>
          <a:p>
            <a:r>
              <a:rPr lang="en-US" b="1" dirty="0" smtClean="0"/>
              <a:t>							</a:t>
            </a:r>
            <a:endParaRPr lang="en-US" dirty="0" smtClean="0"/>
          </a:p>
          <a:p>
            <a:r>
              <a:rPr lang="en-US" b="1" dirty="0" smtClean="0"/>
              <a:t>							                                                  		   						Director </a:t>
            </a:r>
            <a:endParaRPr lang="en-US" dirty="0" smtClean="0"/>
          </a:p>
          <a:p>
            <a:r>
              <a:rPr lang="en-US" b="1" dirty="0" smtClean="0"/>
              <a:t>Place:</a:t>
            </a:r>
            <a:r>
              <a:rPr lang="en-US" dirty="0" smtClean="0"/>
              <a:t> Mumbai</a:t>
            </a:r>
          </a:p>
          <a:p>
            <a:r>
              <a:rPr lang="en-US" b="1" dirty="0" smtClean="0"/>
              <a:t>Date:</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1787627" y="1600200"/>
            <a:ext cx="5568745"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2201804" y="1600200"/>
            <a:ext cx="4740391"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latin typeface="Cambria" pitchFamily="18" charset="0"/>
              </a:rPr>
              <a:t>POSTAL BALLOT NOTICE(CONTD…)</a:t>
            </a:r>
            <a:endParaRPr lang="en-US" dirty="0">
              <a:latin typeface="Cambria" pitchFamily="18" charset="0"/>
            </a:endParaRPr>
          </a:p>
        </p:txBody>
      </p:sp>
      <p:pic>
        <p:nvPicPr>
          <p:cNvPr id="4" name="Content Placeholder 3" descr="untitled 1.bmp"/>
          <p:cNvPicPr>
            <a:picLocks noGrp="1" noChangeAspect="1"/>
          </p:cNvPicPr>
          <p:nvPr>
            <p:ph idx="1"/>
          </p:nvPr>
        </p:nvPicPr>
        <p:blipFill>
          <a:blip r:embed="rId2"/>
          <a:stretch>
            <a:fillRect/>
          </a:stretch>
        </p:blipFill>
        <p:spPr>
          <a:xfrm>
            <a:off x="1600200" y="990600"/>
            <a:ext cx="6096000" cy="56388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titled 2.bmp"/>
          <p:cNvPicPr>
            <a:picLocks noGrp="1" noChangeAspect="1"/>
          </p:cNvPicPr>
          <p:nvPr>
            <p:ph idx="1"/>
          </p:nvPr>
        </p:nvPicPr>
        <p:blipFill>
          <a:blip r:embed="rId2"/>
          <a:stretch>
            <a:fillRect/>
          </a:stretch>
        </p:blipFill>
        <p:spPr>
          <a:xfrm>
            <a:off x="609600" y="0"/>
            <a:ext cx="8534400" cy="5867400"/>
          </a:xfrm>
        </p:spPr>
      </p:pic>
      <p:sp>
        <p:nvSpPr>
          <p:cNvPr id="2" name="Title 1"/>
          <p:cNvSpPr>
            <a:spLocks noGrp="1"/>
          </p:cNvSpPr>
          <p:nvPr>
            <p:ph type="title"/>
          </p:nvPr>
        </p:nvSpPr>
        <p:spPr>
          <a:xfrm>
            <a:off x="457200" y="274638"/>
            <a:ext cx="8229600" cy="792162"/>
          </a:xfrm>
        </p:spPr>
        <p:txBody>
          <a:bodyPr>
            <a:normAutofit fontScale="90000"/>
          </a:bodyPr>
          <a:lstStyle/>
          <a:p>
            <a:r>
              <a:rPr lang="en-US" dirty="0" smtClean="0">
                <a:latin typeface="Cambria" pitchFamily="18" charset="0"/>
              </a:rPr>
              <a:t>POSTAL BALLOT NOTICE(CONTD…)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untitled 3.bmp"/>
          <p:cNvPicPr>
            <a:picLocks noGrp="1" noChangeAspect="1"/>
          </p:cNvPicPr>
          <p:nvPr>
            <p:ph idx="1"/>
          </p:nvPr>
        </p:nvPicPr>
        <p:blipFill>
          <a:blip r:embed="rId2"/>
          <a:stretch>
            <a:fillRect/>
          </a:stretch>
        </p:blipFill>
        <p:spPr>
          <a:xfrm>
            <a:off x="1066800" y="838200"/>
            <a:ext cx="7315200" cy="5638800"/>
          </a:xfrm>
        </p:spPr>
      </p:pic>
      <p:sp>
        <p:nvSpPr>
          <p:cNvPr id="2" name="Title 1"/>
          <p:cNvSpPr>
            <a:spLocks noGrp="1"/>
          </p:cNvSpPr>
          <p:nvPr>
            <p:ph type="title"/>
          </p:nvPr>
        </p:nvSpPr>
        <p:spPr>
          <a:xfrm>
            <a:off x="457200" y="274638"/>
            <a:ext cx="8229600" cy="411162"/>
          </a:xfrm>
        </p:spPr>
        <p:txBody>
          <a:bodyPr>
            <a:normAutofit fontScale="90000"/>
          </a:bodyPr>
          <a:lstStyle/>
          <a:p>
            <a:r>
              <a:rPr lang="en-US" sz="3600" dirty="0" smtClean="0">
                <a:latin typeface="Cambria" pitchFamily="18" charset="0"/>
              </a:rPr>
              <a:t>POSTAL BALLOT NOTICE(CONTD…)</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latin typeface="Cambria" pitchFamily="18" charset="0"/>
              </a:rPr>
              <a:t>POSTAL BALLOT NOTICE(CONTD…)</a:t>
            </a:r>
            <a:endParaRPr lang="en-US" dirty="0"/>
          </a:p>
        </p:txBody>
      </p:sp>
      <p:pic>
        <p:nvPicPr>
          <p:cNvPr id="4" name="Content Placeholder 3" descr="untitled 4.bmp"/>
          <p:cNvPicPr>
            <a:picLocks noGrp="1" noChangeAspect="1"/>
          </p:cNvPicPr>
          <p:nvPr>
            <p:ph idx="1"/>
          </p:nvPr>
        </p:nvPicPr>
        <p:blipFill>
          <a:blip r:embed="rId2"/>
          <a:stretch>
            <a:fillRect/>
          </a:stretch>
        </p:blipFill>
        <p:spPr>
          <a:xfrm>
            <a:off x="1066800" y="914400"/>
            <a:ext cx="7239000" cy="55626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untitled 5.bmp"/>
          <p:cNvPicPr>
            <a:picLocks noGrp="1" noChangeAspect="1"/>
          </p:cNvPicPr>
          <p:nvPr>
            <p:ph idx="1"/>
          </p:nvPr>
        </p:nvPicPr>
        <p:blipFill>
          <a:blip r:embed="rId2"/>
          <a:stretch>
            <a:fillRect/>
          </a:stretch>
        </p:blipFill>
        <p:spPr>
          <a:xfrm>
            <a:off x="457200" y="838200"/>
            <a:ext cx="7239000" cy="6019800"/>
          </a:xfrm>
        </p:spPr>
      </p:pic>
      <p:sp>
        <p:nvSpPr>
          <p:cNvPr id="4" name="Title 1"/>
          <p:cNvSpPr>
            <a:spLocks noGrp="1"/>
          </p:cNvSpPr>
          <p:nvPr>
            <p:ph type="title"/>
          </p:nvPr>
        </p:nvSpPr>
        <p:spPr>
          <a:xfrm>
            <a:off x="457200" y="274638"/>
            <a:ext cx="8229600" cy="639762"/>
          </a:xfrm>
        </p:spPr>
        <p:txBody>
          <a:bodyPr>
            <a:normAutofit fontScale="90000"/>
          </a:bodyPr>
          <a:lstStyle/>
          <a:p>
            <a:r>
              <a:rPr lang="en-US" dirty="0" smtClean="0">
                <a:latin typeface="Cambria" pitchFamily="18" charset="0"/>
              </a:rPr>
              <a:t>POSTAL BALLOT NOTICE(CONTD…)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Cambria" pitchFamily="18" charset="0"/>
              </a:rPr>
              <a:t>POSTAL BALLOT NOTICE(CONTD…)</a:t>
            </a:r>
            <a:endParaRPr lang="en-US" dirty="0"/>
          </a:p>
        </p:txBody>
      </p:sp>
      <p:pic>
        <p:nvPicPr>
          <p:cNvPr id="4" name="Content Placeholder 3" descr="untitled 6.bmp"/>
          <p:cNvPicPr>
            <a:picLocks noGrp="1" noChangeAspect="1"/>
          </p:cNvPicPr>
          <p:nvPr>
            <p:ph idx="1"/>
          </p:nvPr>
        </p:nvPicPr>
        <p:blipFill>
          <a:blip r:embed="rId2"/>
          <a:stretch>
            <a:fillRect/>
          </a:stretch>
        </p:blipFill>
        <p:spPr>
          <a:xfrm>
            <a:off x="762000" y="1752600"/>
            <a:ext cx="8153400" cy="4602163"/>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781050" y="2420144"/>
            <a:ext cx="7581900" cy="2886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br 2.bmp"/>
          <p:cNvPicPr>
            <a:picLocks noGrp="1" noChangeAspect="1"/>
          </p:cNvPicPr>
          <p:nvPr>
            <p:ph idx="1"/>
          </p:nvPr>
        </p:nvPicPr>
        <p:blipFill>
          <a:blip r:embed="rId2"/>
          <a:stretch>
            <a:fillRect/>
          </a:stretch>
        </p:blipFill>
        <p:spPr>
          <a:xfrm>
            <a:off x="609600" y="1752600"/>
            <a:ext cx="8229600" cy="5440363"/>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idx="1"/>
          </p:nvPr>
        </p:nvSpPr>
        <p:spPr>
          <a:xfrm>
            <a:off x="457200" y="2514600"/>
            <a:ext cx="8229600" cy="1524000"/>
          </a:xfrm>
        </p:spPr>
        <p:txBody>
          <a:bodyPr>
            <a:normAutofit lnSpcReduction="10000"/>
          </a:bodyPr>
          <a:lstStyle/>
          <a:p>
            <a:pPr>
              <a:buNone/>
            </a:pPr>
            <a:r>
              <a:rPr lang="en-US" sz="9600" dirty="0" smtClean="0">
                <a:latin typeface="Vladimir Script" pitchFamily="66" charset="0"/>
              </a:rPr>
              <a:t>THANK  YOU</a:t>
            </a:r>
            <a:endParaRPr lang="en-US" sz="9600" dirty="0">
              <a:latin typeface="Vladimir Script"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520</TotalTime>
  <Words>1933</Words>
  <Application>Microsoft Office PowerPoint</Application>
  <PresentationFormat>On-screen Show (4:3)</PresentationFormat>
  <Paragraphs>134</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IMPORTANT PROVISIONS   OF  POSTAL BALLOT &amp; E-VOTING</vt:lpstr>
      <vt:lpstr>POSTAL BALLOT</vt:lpstr>
      <vt:lpstr>The following items of business shall be transacted only by means of voting through a postal ballot.</vt:lpstr>
      <vt:lpstr>Slide 4</vt:lpstr>
      <vt:lpstr>POSTAL BALLOT PROCEDURE</vt:lpstr>
      <vt:lpstr>BUSINESS REPLY PERMIT</vt:lpstr>
      <vt:lpstr>Slide 7</vt:lpstr>
      <vt:lpstr>Slide 8</vt:lpstr>
      <vt:lpstr>Slide 9</vt:lpstr>
      <vt:lpstr>Slide 10</vt:lpstr>
      <vt:lpstr>E-VOTING</vt:lpstr>
      <vt:lpstr>Slide 12</vt:lpstr>
      <vt:lpstr>Slide 13</vt:lpstr>
      <vt:lpstr>Slide 14</vt:lpstr>
      <vt:lpstr>Slide 15</vt:lpstr>
      <vt:lpstr>Slide 16</vt:lpstr>
      <vt:lpstr>FORMATES  &amp; TENTATIVE CONTENTS</vt:lpstr>
      <vt:lpstr>NEWSPAPER ADVERTISEMENT </vt:lpstr>
      <vt:lpstr>Slide 19</vt:lpstr>
      <vt:lpstr>Slide 20</vt:lpstr>
      <vt:lpstr>POSTAL BALLOT NOTICE(CONTD…)</vt:lpstr>
      <vt:lpstr>POSTAL BALLOT NOTICE(CONTD…)</vt:lpstr>
      <vt:lpstr>POSTAL BALLOT NOTICE(CONTD…)</vt:lpstr>
      <vt:lpstr>POSTAL BALLOT NOTICE(CONTD…)</vt:lpstr>
      <vt:lpstr>POSTAL BALLOT NOTICE(CONTD…)</vt:lpstr>
      <vt:lpstr>POSTAL BALLOT NOTICE(CONTD…)</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POSTAL BALLOT</dc:title>
  <dc:creator>ADMIN</dc:creator>
  <cp:lastModifiedBy>ADMIN</cp:lastModifiedBy>
  <cp:revision>54</cp:revision>
  <dcterms:created xsi:type="dcterms:W3CDTF">2006-08-16T00:00:00Z</dcterms:created>
  <dcterms:modified xsi:type="dcterms:W3CDTF">2014-05-25T08:06:51Z</dcterms:modified>
</cp:coreProperties>
</file>