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Cambria" pitchFamily="18" charset="0"/>
              </a:rPr>
              <a:t>PRIVATE LIMITED COMPANY / OPC </a:t>
            </a:r>
            <a:br>
              <a:rPr lang="en-US" sz="3600" b="1" dirty="0" smtClean="0">
                <a:latin typeface="Cambria" pitchFamily="18" charset="0"/>
              </a:rPr>
            </a:br>
            <a:r>
              <a:rPr lang="en-US" sz="4400" b="1" dirty="0" smtClean="0">
                <a:latin typeface="Cambria" pitchFamily="18" charset="0"/>
              </a:rPr>
              <a:t>v/s</a:t>
            </a:r>
            <a:r>
              <a:rPr lang="en-US" sz="3600" b="1" dirty="0" smtClean="0">
                <a:latin typeface="Cambria" pitchFamily="18" charset="0"/>
              </a:rPr>
              <a:t/>
            </a:r>
            <a:br>
              <a:rPr lang="en-US" sz="3600" b="1" dirty="0" smtClean="0">
                <a:latin typeface="Cambria" pitchFamily="18" charset="0"/>
              </a:rPr>
            </a:br>
            <a:r>
              <a:rPr lang="en-US" sz="3600" b="1" dirty="0" smtClean="0">
                <a:latin typeface="Cambria" pitchFamily="18" charset="0"/>
              </a:rPr>
              <a:t>LIMITED LIABILITY PARTNERSHIP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8600"/>
          <a:ext cx="8229600" cy="590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34290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Particulars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PVT LTD COMPANY / OPC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LLP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Governed By:-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Companies Act, 2013 and various Rules made </a:t>
                      </a:r>
                      <a:r>
                        <a:rPr lang="en-US" sz="1600" b="0" i="0" kern="1200" dirty="0" err="1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thereunder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.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The Limited Liability Partnership Act, 2008 and various Rules made </a:t>
                      </a:r>
                      <a:r>
                        <a:rPr lang="en-US" sz="1600" b="0" i="0" kern="1200" dirty="0" err="1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thereunder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.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Cambria" pitchFamily="18" charset="0"/>
                        </a:rPr>
                        <a:t>Number of </a:t>
                      </a:r>
                      <a:r>
                        <a:rPr lang="en-US" sz="1600" b="0" dirty="0" smtClean="0">
                          <a:latin typeface="Cambria" pitchFamily="18" charset="0"/>
                        </a:rPr>
                        <a:t>Members:-</a:t>
                      </a:r>
                      <a:endParaRPr lang="en-US" sz="1600" b="0" dirty="0">
                        <a:latin typeface="Cambria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mbria" pitchFamily="18" charset="0"/>
                        </a:rPr>
                        <a:t>Minimum 2 &amp;</a:t>
                      </a:r>
                      <a:r>
                        <a:rPr lang="en-US" sz="1600" baseline="0" dirty="0" smtClean="0">
                          <a:latin typeface="Cambria" pitchFamily="18" charset="0"/>
                        </a:rPr>
                        <a:t> Maximum</a:t>
                      </a:r>
                      <a:r>
                        <a:rPr lang="en-US" sz="1600" dirty="0" smtClean="0">
                          <a:latin typeface="Cambria" pitchFamily="18" charset="0"/>
                        </a:rPr>
                        <a:t> 200 </a:t>
                      </a:r>
                      <a:r>
                        <a:rPr lang="en-US" sz="1600" dirty="0">
                          <a:latin typeface="Cambria" pitchFamily="18" charset="0"/>
                        </a:rPr>
                        <a:t>members in case of Private Company and Minimum 7 members in case of Public Company.</a:t>
                      </a: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mbria" pitchFamily="18" charset="0"/>
                        </a:rPr>
                        <a:t>Minimum 2 </a:t>
                      </a:r>
                      <a:r>
                        <a:rPr lang="en-US" sz="1600" dirty="0" smtClean="0">
                          <a:latin typeface="Cambria" pitchFamily="18" charset="0"/>
                        </a:rPr>
                        <a:t>Designated partners out of which </a:t>
                      </a:r>
                      <a:r>
                        <a:rPr lang="en-US" sz="1600" dirty="0" err="1" smtClean="0">
                          <a:latin typeface="Cambria" pitchFamily="18" charset="0"/>
                        </a:rPr>
                        <a:t>atleast</a:t>
                      </a:r>
                      <a:r>
                        <a:rPr lang="en-US" sz="1600" baseline="0" dirty="0" smtClean="0">
                          <a:latin typeface="Cambria" pitchFamily="18" charset="0"/>
                        </a:rPr>
                        <a:t> one should be resident in India. N</a:t>
                      </a:r>
                      <a:r>
                        <a:rPr lang="en-US" sz="1600" dirty="0" smtClean="0">
                          <a:latin typeface="Cambria" pitchFamily="18" charset="0"/>
                        </a:rPr>
                        <a:t>o </a:t>
                      </a:r>
                      <a:r>
                        <a:rPr lang="en-US" sz="1600" dirty="0">
                          <a:latin typeface="Cambria" pitchFamily="18" charset="0"/>
                        </a:rPr>
                        <a:t>limitation of maximum number of partners.</a:t>
                      </a:r>
                    </a:p>
                  </a:txBody>
                  <a:tcPr marL="38100" marR="38100" marT="38100" marB="381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Voting Rights:-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Voting rights are in proportion to the shares held by members.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Each partner has only one vote.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Borrowing:-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Can’t borrow unsecured loans easily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Can borrow unsecured loans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Compliances:-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latin typeface="Cambria" pitchFamily="18" charset="0"/>
                        </a:rPr>
                        <a:t>Pvt</a:t>
                      </a:r>
                      <a:r>
                        <a:rPr lang="en-US" sz="1600" dirty="0" smtClean="0">
                          <a:latin typeface="Cambria" pitchFamily="18" charset="0"/>
                        </a:rPr>
                        <a:t> Ltd Company will have large number of compliance</a:t>
                      </a:r>
                      <a:r>
                        <a:rPr lang="en-US" sz="1600" baseline="0" dirty="0" smtClean="0">
                          <a:latin typeface="Cambria" pitchFamily="18" charset="0"/>
                        </a:rPr>
                        <a:t> requirement as compared to LLP</a:t>
                      </a:r>
                      <a:endParaRPr lang="en-US" sz="1600" dirty="0" smtClean="0">
                        <a:latin typeface="Cambria" pitchFamily="18" charset="0"/>
                      </a:endParaRPr>
                    </a:p>
                    <a:p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LLP will have </a:t>
                      </a:r>
                      <a:r>
                        <a:rPr lang="en-US" sz="1600" b="0" i="0" u="none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lesser compliance requirements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 as compared to a company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Drawings:-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Drawings are not permitted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Drawings are permitted as per the LLP agreement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Dividend</a:t>
                      </a:r>
                      <a:r>
                        <a:rPr lang="en-US" sz="1600" baseline="0" dirty="0" smtClean="0">
                          <a:latin typeface="Cambria" pitchFamily="18" charset="0"/>
                        </a:rPr>
                        <a:t> Distribution Tax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Applicable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Not Applicable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304800"/>
          <a:ext cx="8229600" cy="487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3581400"/>
                <a:gridCol w="2743200"/>
              </a:tblGrid>
              <a:tr h="37161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Particulars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PVT LTD COMPANY / OPC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LLP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106902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Accounts &amp; Audit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Every </a:t>
                      </a:r>
                      <a:r>
                        <a:rPr lang="en-US" sz="1600" dirty="0" err="1" smtClean="0">
                          <a:latin typeface="Cambria" pitchFamily="18" charset="0"/>
                        </a:rPr>
                        <a:t>Pvt</a:t>
                      </a:r>
                      <a:r>
                        <a:rPr lang="en-US" sz="1600" dirty="0" smtClean="0">
                          <a:latin typeface="Cambria" pitchFamily="18" charset="0"/>
                        </a:rPr>
                        <a:t> Ltd Company should get their books of accounts audited.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Audit is mandatory</a:t>
                      </a:r>
                      <a:r>
                        <a:rPr lang="en-US" sz="1600" baseline="0" dirty="0" smtClean="0">
                          <a:latin typeface="Cambria" pitchFamily="18" charset="0"/>
                        </a:rPr>
                        <a:t> only if turnover exceed Rs 40 </a:t>
                      </a:r>
                      <a:r>
                        <a:rPr lang="en-US" sz="1600" baseline="0" dirty="0" err="1" smtClean="0">
                          <a:latin typeface="Cambria" pitchFamily="18" charset="0"/>
                        </a:rPr>
                        <a:t>lacs</a:t>
                      </a:r>
                      <a:r>
                        <a:rPr lang="en-US" sz="1600" baseline="0" dirty="0" smtClean="0">
                          <a:latin typeface="Cambria" pitchFamily="18" charset="0"/>
                        </a:rPr>
                        <a:t> or capital contribution exceeds Rs.25 </a:t>
                      </a:r>
                      <a:r>
                        <a:rPr lang="en-US" sz="1600" baseline="0" dirty="0" err="1" smtClean="0">
                          <a:latin typeface="Cambria" pitchFamily="18" charset="0"/>
                        </a:rPr>
                        <a:t>lacs</a:t>
                      </a:r>
                      <a:r>
                        <a:rPr lang="en-US" sz="1600" baseline="0" dirty="0" smtClean="0">
                          <a:latin typeface="Cambria" pitchFamily="18" charset="0"/>
                        </a:rPr>
                        <a:t> 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565057">
                <a:tc>
                  <a:txBody>
                    <a:bodyPr/>
                    <a:lstStyle/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Cambria" pitchFamily="18" charset="0"/>
                        </a:rPr>
                        <a:t>Minimum Capital Requirement</a:t>
                      </a:r>
                      <a:r>
                        <a:rPr lang="en-US" sz="1600" b="0" baseline="0" dirty="0" smtClean="0">
                          <a:latin typeface="Cambria" pitchFamily="18" charset="0"/>
                        </a:rPr>
                        <a:t> </a:t>
                      </a:r>
                      <a:endParaRPr lang="en-US" sz="1600" b="0" dirty="0">
                        <a:latin typeface="Cambria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mbria" pitchFamily="18" charset="0"/>
                        </a:rPr>
                        <a:t>No such </a:t>
                      </a:r>
                      <a:r>
                        <a:rPr lang="en-US" sz="1600" dirty="0" smtClean="0">
                          <a:latin typeface="Cambria" pitchFamily="18" charset="0"/>
                        </a:rPr>
                        <a:t>requirement</a:t>
                      </a:r>
                      <a:r>
                        <a:rPr lang="en-US" sz="1600" baseline="0" dirty="0" smtClean="0">
                          <a:latin typeface="Cambria" pitchFamily="18" charset="0"/>
                        </a:rPr>
                        <a:t> 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 such requirement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 marL="38100" marR="38100" marT="38100" marB="38100"/>
                </a:tc>
              </a:tr>
              <a:tr h="824678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Charter of Company:-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Memorandum and Article of Association is the charter of the company.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LLP Agreement is a charter of the LLP.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977396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Meetings:-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itchFamily="18" charset="0"/>
                        </a:rPr>
                        <a:t>Meeting of Board of Directors / Shareholders have to be held at specific time period as per the provisions of Companies Act, 1956.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itchFamily="18" charset="0"/>
                        </a:rPr>
                        <a:t>Meeting of the Designated Partners have to be held at specific time period as per the Provisions of LLP Act.</a:t>
                      </a:r>
                    </a:p>
                  </a:txBody>
                  <a:tcPr marL="68580" marR="68580" marT="0" marB="0"/>
                </a:tc>
              </a:tr>
              <a:tr h="106902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Annual Filings:-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Balance Sheet , Profit</a:t>
                      </a:r>
                      <a:r>
                        <a:rPr lang="en-US" sz="1600" baseline="0" dirty="0" smtClean="0">
                          <a:latin typeface="Cambria" pitchFamily="18" charset="0"/>
                        </a:rPr>
                        <a:t> &amp; Loss and Annual Return to be filed with Registrar every year.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itchFamily="18" charset="0"/>
                        </a:rPr>
                        <a:t>Statement of Accounts &amp; Solvency  and Annual Return to be filed with Registrar every year.</a:t>
                      </a:r>
                      <a:endParaRPr lang="en-US" sz="160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53340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i="1" dirty="0" smtClean="0">
                <a:latin typeface="Cambria" pitchFamily="18" charset="0"/>
              </a:rPr>
              <a:t>NOTE :</a:t>
            </a:r>
            <a:r>
              <a:rPr lang="en-US" i="1" dirty="0" smtClean="0">
                <a:latin typeface="Cambria" pitchFamily="18" charset="0"/>
              </a:rPr>
              <a:t> As per Companies Act, 2013 some provision such as Meeting, quorum,   Borrowings etc. are not applicable to the OPC.</a:t>
            </a:r>
            <a:endParaRPr lang="en-US" i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89</TotalTime>
  <Words>340</Words>
  <Application>Microsoft Office PowerPoint</Application>
  <PresentationFormat>On-screen Show (4:3)</PresentationFormat>
  <Paragraphs>44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Flow</vt:lpstr>
      <vt:lpstr>PRIVATE LIMITED COMPANY / OPC  v/s LIMITED LIABILITY PARTNERSHIP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dhrumil</cp:lastModifiedBy>
  <cp:revision>21</cp:revision>
  <dcterms:created xsi:type="dcterms:W3CDTF">2006-08-16T00:00:00Z</dcterms:created>
  <dcterms:modified xsi:type="dcterms:W3CDTF">2017-04-12T11:20:09Z</dcterms:modified>
</cp:coreProperties>
</file>